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9" r:id="rId1"/>
  </p:sldMasterIdLst>
  <p:notesMasterIdLst>
    <p:notesMasterId r:id="rId26"/>
  </p:notesMasterIdLst>
  <p:handoutMasterIdLst>
    <p:handoutMasterId r:id="rId27"/>
  </p:handoutMasterIdLst>
  <p:sldIdLst>
    <p:sldId id="282" r:id="rId2"/>
    <p:sldId id="427" r:id="rId3"/>
    <p:sldId id="467" r:id="rId4"/>
    <p:sldId id="470" r:id="rId5"/>
    <p:sldId id="445" r:id="rId6"/>
    <p:sldId id="465" r:id="rId7"/>
    <p:sldId id="471" r:id="rId8"/>
    <p:sldId id="473" r:id="rId9"/>
    <p:sldId id="325" r:id="rId10"/>
    <p:sldId id="472" r:id="rId11"/>
    <p:sldId id="370" r:id="rId12"/>
    <p:sldId id="371" r:id="rId13"/>
    <p:sldId id="463" r:id="rId14"/>
    <p:sldId id="464" r:id="rId15"/>
    <p:sldId id="455" r:id="rId16"/>
    <p:sldId id="456" r:id="rId17"/>
    <p:sldId id="425" r:id="rId18"/>
    <p:sldId id="444" r:id="rId19"/>
    <p:sldId id="423" r:id="rId20"/>
    <p:sldId id="391" r:id="rId21"/>
    <p:sldId id="392" r:id="rId22"/>
    <p:sldId id="458" r:id="rId23"/>
    <p:sldId id="400" r:id="rId24"/>
    <p:sldId id="401" r:id="rId25"/>
  </p:sldIdLst>
  <p:sldSz cx="9144000" cy="6858000" type="screen4x3"/>
  <p:notesSz cx="68580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9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585"/>
    <a:srgbClr val="1BA532"/>
    <a:srgbClr val="DBF5DC"/>
    <a:srgbClr val="FC16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55" autoAdjust="0"/>
    <p:restoredTop sz="94207" autoAdjust="0"/>
  </p:normalViewPr>
  <p:slideViewPr>
    <p:cSldViewPr snapToGrid="0">
      <p:cViewPr varScale="1">
        <p:scale>
          <a:sx n="71" d="100"/>
          <a:sy n="71" d="100"/>
        </p:scale>
        <p:origin x="900" y="60"/>
      </p:cViewPr>
      <p:guideLst>
        <p:guide orient="horz" pos="2160"/>
        <p:guide pos="384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63" d="100"/>
          <a:sy n="63" d="100"/>
        </p:scale>
        <p:origin x="-2664" y="-77"/>
      </p:cViewPr>
      <p:guideLst>
        <p:guide orient="horz" pos="2880"/>
        <p:guide pos="2160"/>
        <p:guide orient="horz" pos="290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wmf"/><Relationship Id="rId3" Type="http://schemas.openxmlformats.org/officeDocument/2006/relationships/image" Target="../media/image23.wmf"/><Relationship Id="rId7" Type="http://schemas.openxmlformats.org/officeDocument/2006/relationships/image" Target="../media/image27.wmf"/><Relationship Id="rId12" Type="http://schemas.openxmlformats.org/officeDocument/2006/relationships/image" Target="../media/image32.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26.wmf"/><Relationship Id="rId11" Type="http://schemas.openxmlformats.org/officeDocument/2006/relationships/image" Target="../media/image31.wmf"/><Relationship Id="rId5" Type="http://schemas.openxmlformats.org/officeDocument/2006/relationships/image" Target="../media/image25.wmf"/><Relationship Id="rId15" Type="http://schemas.openxmlformats.org/officeDocument/2006/relationships/image" Target="../media/image35.wmf"/><Relationship Id="rId10" Type="http://schemas.openxmlformats.org/officeDocument/2006/relationships/image" Target="../media/image30.wmf"/><Relationship Id="rId4" Type="http://schemas.openxmlformats.org/officeDocument/2006/relationships/image" Target="../media/image24.wmf"/><Relationship Id="rId9" Type="http://schemas.openxmlformats.org/officeDocument/2006/relationships/image" Target="../media/image29.wmf"/><Relationship Id="rId14"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4" Type="http://schemas.openxmlformats.org/officeDocument/2006/relationships/image" Target="../media/image6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61804"/>
          </a:xfrm>
          <a:prstGeom prst="rect">
            <a:avLst/>
          </a:prstGeom>
        </p:spPr>
        <p:txBody>
          <a:bodyPr vert="horz" lIns="92428" tIns="46214" rIns="92428" bIns="46214"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61804"/>
          </a:xfrm>
          <a:prstGeom prst="rect">
            <a:avLst/>
          </a:prstGeom>
        </p:spPr>
        <p:txBody>
          <a:bodyPr vert="horz" lIns="92428" tIns="46214" rIns="92428" bIns="46214" rtlCol="0"/>
          <a:lstStyle>
            <a:lvl1pPr algn="r">
              <a:defRPr sz="1200"/>
            </a:lvl1pPr>
          </a:lstStyle>
          <a:p>
            <a:fld id="{36A5CEAD-93C9-4E75-B5ED-ABE1198BFB5B}" type="datetimeFigureOut">
              <a:rPr lang="zh-CN" altLang="en-US" smtClean="0"/>
              <a:pPr/>
              <a:t>2016/12/11</a:t>
            </a:fld>
            <a:endParaRPr lang="zh-CN" altLang="en-US"/>
          </a:p>
        </p:txBody>
      </p:sp>
      <p:sp>
        <p:nvSpPr>
          <p:cNvPr id="4" name="页脚占位符 3"/>
          <p:cNvSpPr>
            <a:spLocks noGrp="1"/>
          </p:cNvSpPr>
          <p:nvPr>
            <p:ph type="ftr" sz="quarter" idx="2"/>
          </p:nvPr>
        </p:nvSpPr>
        <p:spPr>
          <a:xfrm>
            <a:off x="0" y="8772668"/>
            <a:ext cx="2971800" cy="461804"/>
          </a:xfrm>
          <a:prstGeom prst="rect">
            <a:avLst/>
          </a:prstGeom>
        </p:spPr>
        <p:txBody>
          <a:bodyPr vert="horz" lIns="92428" tIns="46214" rIns="92428" bIns="46214"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772668"/>
            <a:ext cx="2971800" cy="461804"/>
          </a:xfrm>
          <a:prstGeom prst="rect">
            <a:avLst/>
          </a:prstGeom>
        </p:spPr>
        <p:txBody>
          <a:bodyPr vert="horz" lIns="92428" tIns="46214" rIns="92428" bIns="46214" rtlCol="0" anchor="b"/>
          <a:lstStyle>
            <a:lvl1pPr algn="r">
              <a:defRPr sz="1200"/>
            </a:lvl1pPr>
          </a:lstStyle>
          <a:p>
            <a:fld id="{BAD5C3F9-2ABB-4215-867D-4AFDF6F40E5F}" type="slidenum">
              <a:rPr lang="zh-CN" altLang="en-US" smtClean="0"/>
              <a:pPr/>
              <a:t>‹#›</a:t>
            </a:fld>
            <a:endParaRPr lang="zh-CN" altLang="en-US"/>
          </a:p>
        </p:txBody>
      </p:sp>
    </p:spTree>
    <p:extLst>
      <p:ext uri="{BB962C8B-B14F-4D97-AF65-F5344CB8AC3E}">
        <p14:creationId xmlns:p14="http://schemas.microsoft.com/office/powerpoint/2010/main" val="34849921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61804"/>
          </a:xfrm>
          <a:prstGeom prst="rect">
            <a:avLst/>
          </a:prstGeom>
        </p:spPr>
        <p:txBody>
          <a:bodyPr vert="horz" lIns="92428" tIns="46214" rIns="92428" bIns="46214"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61804"/>
          </a:xfrm>
          <a:prstGeom prst="rect">
            <a:avLst/>
          </a:prstGeom>
        </p:spPr>
        <p:txBody>
          <a:bodyPr vert="horz" lIns="92428" tIns="46214" rIns="92428" bIns="46214" rtlCol="0"/>
          <a:lstStyle>
            <a:lvl1pPr algn="r">
              <a:defRPr sz="1200"/>
            </a:lvl1pPr>
          </a:lstStyle>
          <a:p>
            <a:fld id="{ABA396F1-AE4C-4A06-861E-B7909F0E325A}" type="datetimeFigureOut">
              <a:rPr lang="zh-CN" altLang="en-US" smtClean="0"/>
              <a:pPr/>
              <a:t>2016/12/11</a:t>
            </a:fld>
            <a:endParaRPr lang="zh-CN" altLang="en-US"/>
          </a:p>
        </p:txBody>
      </p:sp>
      <p:sp>
        <p:nvSpPr>
          <p:cNvPr id="4" name="幻灯片图像占位符 3"/>
          <p:cNvSpPr>
            <a:spLocks noGrp="1" noRot="1" noChangeAspect="1"/>
          </p:cNvSpPr>
          <p:nvPr>
            <p:ph type="sldImg" idx="2"/>
          </p:nvPr>
        </p:nvSpPr>
        <p:spPr>
          <a:xfrm>
            <a:off x="1120775" y="692150"/>
            <a:ext cx="4616450" cy="3463925"/>
          </a:xfrm>
          <a:prstGeom prst="rect">
            <a:avLst/>
          </a:prstGeom>
          <a:noFill/>
          <a:ln w="12700">
            <a:solidFill>
              <a:prstClr val="black"/>
            </a:solidFill>
          </a:ln>
        </p:spPr>
        <p:txBody>
          <a:bodyPr vert="horz" lIns="92428" tIns="46214" rIns="92428" bIns="46214" rtlCol="0" anchor="ctr"/>
          <a:lstStyle/>
          <a:p>
            <a:endParaRPr lang="zh-CN" altLang="en-US"/>
          </a:p>
        </p:txBody>
      </p:sp>
      <p:sp>
        <p:nvSpPr>
          <p:cNvPr id="5" name="备注占位符 4"/>
          <p:cNvSpPr>
            <a:spLocks noGrp="1"/>
          </p:cNvSpPr>
          <p:nvPr>
            <p:ph type="body" sz="quarter" idx="3"/>
          </p:nvPr>
        </p:nvSpPr>
        <p:spPr>
          <a:xfrm>
            <a:off x="685800" y="4387136"/>
            <a:ext cx="5486400" cy="4156234"/>
          </a:xfrm>
          <a:prstGeom prst="rect">
            <a:avLst/>
          </a:prstGeom>
        </p:spPr>
        <p:txBody>
          <a:bodyPr vert="horz" lIns="92428" tIns="46214" rIns="92428" bIns="46214"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772668"/>
            <a:ext cx="2971800" cy="461804"/>
          </a:xfrm>
          <a:prstGeom prst="rect">
            <a:avLst/>
          </a:prstGeom>
        </p:spPr>
        <p:txBody>
          <a:bodyPr vert="horz" lIns="92428" tIns="46214" rIns="92428" bIns="46214"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772668"/>
            <a:ext cx="2971800" cy="461804"/>
          </a:xfrm>
          <a:prstGeom prst="rect">
            <a:avLst/>
          </a:prstGeom>
        </p:spPr>
        <p:txBody>
          <a:bodyPr vert="horz" lIns="92428" tIns="46214" rIns="92428" bIns="46214" rtlCol="0" anchor="b"/>
          <a:lstStyle>
            <a:lvl1pPr algn="r">
              <a:defRPr sz="1200"/>
            </a:lvl1pPr>
          </a:lstStyle>
          <a:p>
            <a:fld id="{55710C81-6312-49BF-A6EE-4A066EE0B26F}" type="slidenum">
              <a:rPr lang="zh-CN" altLang="en-US" smtClean="0"/>
              <a:pPr/>
              <a:t>‹#›</a:t>
            </a:fld>
            <a:endParaRPr lang="zh-CN" altLang="en-US"/>
          </a:p>
        </p:txBody>
      </p:sp>
    </p:spTree>
    <p:extLst>
      <p:ext uri="{BB962C8B-B14F-4D97-AF65-F5344CB8AC3E}">
        <p14:creationId xmlns:p14="http://schemas.microsoft.com/office/powerpoint/2010/main" val="12710275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0775" y="692150"/>
            <a:ext cx="4616450" cy="3463925"/>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55710C81-6312-49BF-A6EE-4A066EE0B26F}" type="slidenum">
              <a:rPr lang="zh-CN" altLang="en-US" smtClean="0"/>
              <a:pPr/>
              <a:t>1</a:t>
            </a:fld>
            <a:endParaRPr lang="zh-CN" altLang="en-US"/>
          </a:p>
        </p:txBody>
      </p:sp>
    </p:spTree>
    <p:extLst>
      <p:ext uri="{BB962C8B-B14F-4D97-AF65-F5344CB8AC3E}">
        <p14:creationId xmlns:p14="http://schemas.microsoft.com/office/powerpoint/2010/main" val="3653377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0775" y="692150"/>
            <a:ext cx="4616450" cy="3463925"/>
          </a:xfrm>
        </p:spPr>
      </p:sp>
      <p:sp>
        <p:nvSpPr>
          <p:cNvPr id="3" name="备注占位符 2"/>
          <p:cNvSpPr>
            <a:spLocks noGrp="1"/>
          </p:cNvSpPr>
          <p:nvPr>
            <p:ph type="body" idx="1"/>
          </p:nvPr>
        </p:nvSpPr>
        <p:spPr/>
        <p:txBody>
          <a:bodyPr>
            <a:normAutofit/>
          </a:bodyPr>
          <a:lstStyle/>
          <a:p>
            <a:endParaRPr lang="en-US" altLang="zh-CN" baseline="0" dirty="0" smtClean="0"/>
          </a:p>
        </p:txBody>
      </p:sp>
      <p:sp>
        <p:nvSpPr>
          <p:cNvPr id="4" name="灯片编号占位符 3"/>
          <p:cNvSpPr>
            <a:spLocks noGrp="1"/>
          </p:cNvSpPr>
          <p:nvPr>
            <p:ph type="sldNum" sz="quarter" idx="10"/>
          </p:nvPr>
        </p:nvSpPr>
        <p:spPr/>
        <p:txBody>
          <a:bodyPr/>
          <a:lstStyle/>
          <a:p>
            <a:fld id="{55710C81-6312-49BF-A6EE-4A066EE0B26F}" type="slidenum">
              <a:rPr lang="zh-CN" altLang="en-US" smtClean="0"/>
              <a:pPr/>
              <a:t>11</a:t>
            </a:fld>
            <a:endParaRPr lang="zh-CN" altLang="en-US"/>
          </a:p>
        </p:txBody>
      </p:sp>
    </p:spTree>
    <p:extLst>
      <p:ext uri="{BB962C8B-B14F-4D97-AF65-F5344CB8AC3E}">
        <p14:creationId xmlns:p14="http://schemas.microsoft.com/office/powerpoint/2010/main" val="3549338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0775" y="692150"/>
            <a:ext cx="4616450" cy="3463925"/>
          </a:xfrm>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Mathematically </a:t>
            </a:r>
            <a:r>
              <a:rPr lang="en-US" altLang="zh-CN" baseline="0" dirty="0" err="1" smtClean="0"/>
              <a:t>nonsmooth</a:t>
            </a:r>
            <a:r>
              <a:rPr lang="en-US" altLang="zh-CN"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Not the kind of thing a lot of engineers have experience with</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Not the kind of thing that computer scientists have experience with</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So most researchers look for work-arounds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Why do we want such a complex model?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Stick-slip friction is needed to model stable grasps.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Model accuracy improves estimation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  High-dimensionality</a:t>
            </a:r>
            <a:r>
              <a:rPr lang="en-US" altLang="zh-CN" baseline="0" dirty="0" smtClean="0"/>
              <a:t> prohibits any direct implementation of this model.</a:t>
            </a:r>
          </a:p>
          <a:p>
            <a:endParaRPr lang="en-US" altLang="zh-CN" baseline="0" dirty="0" smtClean="0"/>
          </a:p>
        </p:txBody>
      </p:sp>
      <p:sp>
        <p:nvSpPr>
          <p:cNvPr id="4" name="灯片编号占位符 3"/>
          <p:cNvSpPr>
            <a:spLocks noGrp="1"/>
          </p:cNvSpPr>
          <p:nvPr>
            <p:ph type="sldNum" sz="quarter" idx="10"/>
          </p:nvPr>
        </p:nvSpPr>
        <p:spPr/>
        <p:txBody>
          <a:bodyPr/>
          <a:lstStyle/>
          <a:p>
            <a:fld id="{55710C81-6312-49BF-A6EE-4A066EE0B26F}" type="slidenum">
              <a:rPr lang="zh-CN" altLang="en-US" smtClean="0"/>
              <a:pPr/>
              <a:t>12</a:t>
            </a:fld>
            <a:endParaRPr lang="zh-CN" altLang="en-US"/>
          </a:p>
        </p:txBody>
      </p:sp>
    </p:spTree>
    <p:extLst>
      <p:ext uri="{BB962C8B-B14F-4D97-AF65-F5344CB8AC3E}">
        <p14:creationId xmlns:p14="http://schemas.microsoft.com/office/powerpoint/2010/main" val="908543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Success rate versus</a:t>
            </a:r>
            <a:r>
              <a:rPr lang="en-US" baseline="0" dirty="0" smtClean="0"/>
              <a:t> set-up error</a:t>
            </a:r>
            <a:endParaRPr lang="en-US" dirty="0"/>
          </a:p>
        </p:txBody>
      </p:sp>
      <p:sp>
        <p:nvSpPr>
          <p:cNvPr id="4" name="Slide Number Placeholder 3"/>
          <p:cNvSpPr>
            <a:spLocks noGrp="1"/>
          </p:cNvSpPr>
          <p:nvPr>
            <p:ph type="sldNum" sz="quarter" idx="10"/>
          </p:nvPr>
        </p:nvSpPr>
        <p:spPr/>
        <p:txBody>
          <a:bodyPr/>
          <a:lstStyle/>
          <a:p>
            <a:fld id="{55710C81-6312-49BF-A6EE-4A066EE0B26F}" type="slidenum">
              <a:rPr lang="zh-CN" altLang="en-US" smtClean="0"/>
              <a:pPr/>
              <a:t>13</a:t>
            </a:fld>
            <a:endParaRPr lang="zh-CN" altLang="en-US"/>
          </a:p>
        </p:txBody>
      </p:sp>
    </p:spTree>
    <p:extLst>
      <p:ext uri="{BB962C8B-B14F-4D97-AF65-F5344CB8AC3E}">
        <p14:creationId xmlns:p14="http://schemas.microsoft.com/office/powerpoint/2010/main" val="3752630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had to experiment with two friction coefficients to make this work</a:t>
            </a:r>
            <a:endParaRPr lang="en-US" dirty="0" smtClean="0"/>
          </a:p>
          <a:p>
            <a:r>
              <a:rPr lang="en-US" dirty="0" smtClean="0"/>
              <a:t>Sloped experimental plot could</a:t>
            </a:r>
            <a:r>
              <a:rPr lang="en-US" baseline="0" dirty="0" smtClean="0"/>
              <a:t> be due to wear and </a:t>
            </a:r>
            <a:r>
              <a:rPr lang="en-US" baseline="0" dirty="0" err="1" smtClean="0"/>
              <a:t>unmodeled</a:t>
            </a:r>
            <a:r>
              <a:rPr lang="en-US" baseline="0" dirty="0" smtClean="0"/>
              <a:t> determinism.</a:t>
            </a:r>
          </a:p>
          <a:p>
            <a:r>
              <a:rPr lang="en-US" baseline="0" dirty="0" smtClean="0"/>
              <a:t>We modeled sand on table with time </a:t>
            </a:r>
            <a:r>
              <a:rPr lang="en-US" baseline="0" dirty="0" err="1" smtClean="0"/>
              <a:t>varyng</a:t>
            </a:r>
            <a:r>
              <a:rPr lang="en-US" baseline="0" dirty="0" smtClean="0"/>
              <a:t> tripods of support.</a:t>
            </a:r>
            <a:endParaRPr lang="en-US" dirty="0" smtClean="0"/>
          </a:p>
          <a:p>
            <a:endParaRPr lang="en-US" dirty="0"/>
          </a:p>
        </p:txBody>
      </p:sp>
      <p:sp>
        <p:nvSpPr>
          <p:cNvPr id="4" name="Slide Number Placeholder 3"/>
          <p:cNvSpPr>
            <a:spLocks noGrp="1"/>
          </p:cNvSpPr>
          <p:nvPr>
            <p:ph type="sldNum" sz="quarter" idx="10"/>
          </p:nvPr>
        </p:nvSpPr>
        <p:spPr/>
        <p:txBody>
          <a:bodyPr/>
          <a:lstStyle/>
          <a:p>
            <a:fld id="{55710C81-6312-49BF-A6EE-4A066EE0B26F}" type="slidenum">
              <a:rPr lang="zh-CN" altLang="en-US" smtClean="0"/>
              <a:pPr/>
              <a:t>14</a:t>
            </a:fld>
            <a:endParaRPr lang="zh-CN" altLang="en-US"/>
          </a:p>
        </p:txBody>
      </p:sp>
    </p:spTree>
    <p:extLst>
      <p:ext uri="{BB962C8B-B14F-4D97-AF65-F5344CB8AC3E}">
        <p14:creationId xmlns:p14="http://schemas.microsoft.com/office/powerpoint/2010/main" val="1341364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A7E846F0-C97C-46DD-B323-4A40CFDB2A6C}" type="slidenum">
              <a:rPr lang="en-US" smtClean="0"/>
              <a:pPr/>
              <a:t>15</a:t>
            </a:fld>
            <a:endParaRPr lang="en-US" smtClean="0"/>
          </a:p>
        </p:txBody>
      </p:sp>
      <p:sp>
        <p:nvSpPr>
          <p:cNvPr id="39939" name="Rectangle 2"/>
          <p:cNvSpPr>
            <a:spLocks noGrp="1" noRot="1" noChangeAspect="1" noChangeArrowheads="1" noTextEdit="1"/>
          </p:cNvSpPr>
          <p:nvPr>
            <p:ph type="sldImg"/>
          </p:nvPr>
        </p:nvSpPr>
        <p:spPr>
          <a:xfrm>
            <a:off x="1192213" y="698500"/>
            <a:ext cx="4649787" cy="3487738"/>
          </a:xfrm>
          <a:ln/>
        </p:spPr>
      </p:sp>
      <p:sp>
        <p:nvSpPr>
          <p:cNvPr id="39940" name="Rectangle 3"/>
          <p:cNvSpPr>
            <a:spLocks noGrp="1" noChangeArrowheads="1"/>
          </p:cNvSpPr>
          <p:nvPr>
            <p:ph type="body" idx="1"/>
          </p:nvPr>
        </p:nvSpPr>
        <p:spPr>
          <a:xfrm>
            <a:off x="935038" y="4418013"/>
            <a:ext cx="5140325" cy="4179887"/>
          </a:xfrm>
          <a:noFill/>
          <a:ln/>
        </p:spPr>
        <p:txBody>
          <a:bodyPr lIns="91198" tIns="45600" rIns="91198" bIns="45600"/>
          <a:lstStyle/>
          <a:p>
            <a:pPr eaLnBrk="1" hangingPunct="1"/>
            <a:r>
              <a:rPr lang="en-US" dirty="0" smtClean="0"/>
              <a:t>Cannot</a:t>
            </a:r>
            <a:r>
              <a:rPr lang="en-US" baseline="0" dirty="0" smtClean="0"/>
              <a:t> ignore dynamics.</a:t>
            </a:r>
          </a:p>
          <a:p>
            <a:pPr eaLnBrk="1" hangingPunct="1"/>
            <a:r>
              <a:rPr lang="en-US" dirty="0" smtClean="0"/>
              <a:t>Intuitive design of </a:t>
            </a:r>
            <a:r>
              <a:rPr lang="en-US" dirty="0" err="1" smtClean="0"/>
              <a:t>Boothroyd</a:t>
            </a:r>
            <a:r>
              <a:rPr lang="en-US" dirty="0" smtClean="0"/>
              <a:t> in the 1960s.</a:t>
            </a:r>
          </a:p>
          <a:p>
            <a:pPr eaLnBrk="1" hangingPunct="1"/>
            <a:r>
              <a:rPr lang="en-US" dirty="0" smtClean="0"/>
              <a:t>How do we make this design process computational?</a:t>
            </a:r>
          </a:p>
        </p:txBody>
      </p:sp>
    </p:spTree>
    <p:extLst>
      <p:ext uri="{BB962C8B-B14F-4D97-AF65-F5344CB8AC3E}">
        <p14:creationId xmlns:p14="http://schemas.microsoft.com/office/powerpoint/2010/main" val="1789784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Design</a:t>
            </a:r>
            <a:r>
              <a:rPr lang="en-US" baseline="0" dirty="0" smtClean="0"/>
              <a:t> was found by combination of trial and error, </a:t>
            </a:r>
            <a:r>
              <a:rPr lang="en-US" baseline="0" dirty="0" err="1" smtClean="0"/>
              <a:t>Balkcom</a:t>
            </a:r>
            <a:r>
              <a:rPr lang="en-US" baseline="0" dirty="0" smtClean="0"/>
              <a:t>/Trinkle analysis, and limited simulation.</a:t>
            </a:r>
            <a:endParaRPr lang="en-US" dirty="0"/>
          </a:p>
        </p:txBody>
      </p:sp>
      <p:sp>
        <p:nvSpPr>
          <p:cNvPr id="4" name="Slide Number Placeholder 3"/>
          <p:cNvSpPr>
            <a:spLocks noGrp="1"/>
          </p:cNvSpPr>
          <p:nvPr>
            <p:ph type="sldNum" sz="quarter" idx="10"/>
          </p:nvPr>
        </p:nvSpPr>
        <p:spPr/>
        <p:txBody>
          <a:bodyPr/>
          <a:lstStyle/>
          <a:p>
            <a:pPr>
              <a:defRPr/>
            </a:pPr>
            <a:fld id="{0D1693CB-973E-4D5D-86FE-4320D7059FB9}" type="slidenum">
              <a:rPr lang="en-US" smtClean="0"/>
              <a:pPr>
                <a:defRPr/>
              </a:pPr>
              <a:t>16</a:t>
            </a:fld>
            <a:endParaRPr lang="en-US"/>
          </a:p>
        </p:txBody>
      </p:sp>
    </p:spTree>
    <p:extLst>
      <p:ext uri="{BB962C8B-B14F-4D97-AF65-F5344CB8AC3E}">
        <p14:creationId xmlns:p14="http://schemas.microsoft.com/office/powerpoint/2010/main" val="3596747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10C81-6312-49BF-A6EE-4A066EE0B26F}" type="slidenum">
              <a:rPr lang="zh-CN" altLang="en-US" smtClean="0"/>
              <a:pPr/>
              <a:t>18</a:t>
            </a:fld>
            <a:endParaRPr lang="zh-CN" altLang="en-US"/>
          </a:p>
        </p:txBody>
      </p:sp>
    </p:spTree>
    <p:extLst>
      <p:ext uri="{BB962C8B-B14F-4D97-AF65-F5344CB8AC3E}">
        <p14:creationId xmlns:p14="http://schemas.microsoft.com/office/powerpoint/2010/main" val="2094659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Manipulate small parts in parallel</a:t>
            </a:r>
          </a:p>
          <a:p>
            <a:r>
              <a:rPr lang="en-US" dirty="0" smtClean="0"/>
              <a:t>Control gross motion with “asymptotic velocity fields”</a:t>
            </a:r>
          </a:p>
          <a:p>
            <a:r>
              <a:rPr lang="en-US" dirty="0" smtClean="0"/>
              <a:t>Generated by periodic support surface trajectories that bias the net friction force</a:t>
            </a:r>
          </a:p>
          <a:p>
            <a:endParaRPr lang="en-US" dirty="0"/>
          </a:p>
        </p:txBody>
      </p:sp>
      <p:sp>
        <p:nvSpPr>
          <p:cNvPr id="4" name="Slide Number Placeholder 3"/>
          <p:cNvSpPr>
            <a:spLocks noGrp="1"/>
          </p:cNvSpPr>
          <p:nvPr>
            <p:ph type="sldNum" sz="quarter" idx="10"/>
          </p:nvPr>
        </p:nvSpPr>
        <p:spPr/>
        <p:txBody>
          <a:bodyPr/>
          <a:lstStyle/>
          <a:p>
            <a:fld id="{55710C81-6312-49BF-A6EE-4A066EE0B26F}" type="slidenum">
              <a:rPr lang="zh-CN" altLang="en-US" smtClean="0"/>
              <a:pPr/>
              <a:t>20</a:t>
            </a:fld>
            <a:endParaRPr lang="zh-CN" altLang="en-US"/>
          </a:p>
        </p:txBody>
      </p:sp>
    </p:spTree>
    <p:extLst>
      <p:ext uri="{BB962C8B-B14F-4D97-AF65-F5344CB8AC3E}">
        <p14:creationId xmlns:p14="http://schemas.microsoft.com/office/powerpoint/2010/main" val="1967584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were only given friction coefficient</a:t>
            </a:r>
          </a:p>
        </p:txBody>
      </p:sp>
      <p:sp>
        <p:nvSpPr>
          <p:cNvPr id="4" name="Slide Number Placeholder 3"/>
          <p:cNvSpPr>
            <a:spLocks noGrp="1"/>
          </p:cNvSpPr>
          <p:nvPr>
            <p:ph type="sldNum" sz="quarter" idx="10"/>
          </p:nvPr>
        </p:nvSpPr>
        <p:spPr/>
        <p:txBody>
          <a:bodyPr/>
          <a:lstStyle/>
          <a:p>
            <a:fld id="{55710C81-6312-49BF-A6EE-4A066EE0B26F}" type="slidenum">
              <a:rPr lang="zh-CN" altLang="en-US" smtClean="0"/>
              <a:pPr/>
              <a:t>22</a:t>
            </a:fld>
            <a:endParaRPr lang="zh-CN" altLang="en-US"/>
          </a:p>
        </p:txBody>
      </p:sp>
    </p:spTree>
    <p:extLst>
      <p:ext uri="{BB962C8B-B14F-4D97-AF65-F5344CB8AC3E}">
        <p14:creationId xmlns:p14="http://schemas.microsoft.com/office/powerpoint/2010/main" val="2772529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a:noFill/>
        </p:spPr>
        <p:txBody>
          <a:bodyPr/>
          <a:lstStyle/>
          <a:p>
            <a:r>
              <a:rPr lang="en-US" dirty="0" smtClean="0"/>
              <a:t>*</a:t>
            </a:r>
          </a:p>
        </p:txBody>
      </p:sp>
      <p:sp>
        <p:nvSpPr>
          <p:cNvPr id="47107" name="Rectangle 3"/>
          <p:cNvSpPr>
            <a:spLocks noGrp="1" noChangeArrowheads="1"/>
          </p:cNvSpPr>
          <p:nvPr>
            <p:ph type="dt" sz="quarter" idx="1"/>
          </p:nvPr>
        </p:nvSpPr>
        <p:spPr>
          <a:noFill/>
        </p:spPr>
        <p:txBody>
          <a:bodyPr/>
          <a:lstStyle/>
          <a:p>
            <a:r>
              <a:rPr lang="en-US" dirty="0" smtClean="0"/>
              <a:t>07/16/96</a:t>
            </a:r>
          </a:p>
        </p:txBody>
      </p:sp>
      <p:sp>
        <p:nvSpPr>
          <p:cNvPr id="47108" name="Rectangle 6"/>
          <p:cNvSpPr>
            <a:spLocks noGrp="1" noChangeArrowheads="1"/>
          </p:cNvSpPr>
          <p:nvPr>
            <p:ph type="ftr" sz="quarter" idx="4"/>
          </p:nvPr>
        </p:nvSpPr>
        <p:spPr>
          <a:noFill/>
        </p:spPr>
        <p:txBody>
          <a:bodyPr/>
          <a:lstStyle/>
          <a:p>
            <a:r>
              <a:rPr lang="en-US" dirty="0" smtClean="0"/>
              <a:t>*</a:t>
            </a:r>
          </a:p>
        </p:txBody>
      </p:sp>
      <p:sp>
        <p:nvSpPr>
          <p:cNvPr id="47109" name="Rectangle 7"/>
          <p:cNvSpPr>
            <a:spLocks noGrp="1" noChangeArrowheads="1"/>
          </p:cNvSpPr>
          <p:nvPr>
            <p:ph type="sldNum" sz="quarter" idx="5"/>
          </p:nvPr>
        </p:nvSpPr>
        <p:spPr>
          <a:noFill/>
        </p:spPr>
        <p:txBody>
          <a:bodyPr/>
          <a:lstStyle/>
          <a:p>
            <a:r>
              <a:rPr lang="en-US" dirty="0" smtClean="0"/>
              <a:t>##</a:t>
            </a:r>
          </a:p>
        </p:txBody>
      </p:sp>
      <p:sp>
        <p:nvSpPr>
          <p:cNvPr id="47110" name="Rectangle 2"/>
          <p:cNvSpPr>
            <a:spLocks noGrp="1" noRot="1" noChangeAspect="1" noChangeArrowheads="1" noTextEdit="1"/>
          </p:cNvSpPr>
          <p:nvPr>
            <p:ph type="sldImg"/>
          </p:nvPr>
        </p:nvSpPr>
        <p:spPr>
          <a:solidFill>
            <a:srgbClr val="FFFFFF"/>
          </a:solidFill>
          <a:ln/>
        </p:spPr>
      </p:sp>
      <p:sp>
        <p:nvSpPr>
          <p:cNvPr id="47111" name="Rectangle 3"/>
          <p:cNvSpPr>
            <a:spLocks noGrp="1" noChangeArrowheads="1"/>
          </p:cNvSpPr>
          <p:nvPr>
            <p:ph type="body" idx="1"/>
          </p:nvPr>
        </p:nvSpPr>
        <p:spPr>
          <a:solidFill>
            <a:srgbClr val="FFFFFF"/>
          </a:solidFill>
          <a:ln>
            <a:solidFill>
              <a:srgbClr val="000000"/>
            </a:solidFill>
          </a:ln>
        </p:spPr>
        <p:txBody>
          <a:bodyPr/>
          <a:lstStyle/>
          <a:p>
            <a:r>
              <a:rPr lang="en-US" smtClean="0"/>
              <a:t>This is one state transition graph out of many possible. </a:t>
            </a:r>
          </a:p>
          <a:p>
            <a:r>
              <a:rPr lang="en-US" smtClean="0"/>
              <a:t>Because of non-uniqueness, think of this as enabling transitions, but not guaranteeing transitions. </a:t>
            </a:r>
          </a:p>
          <a:p>
            <a:r>
              <a:rPr lang="en-US" smtClean="0"/>
              <a:t>Sets of gext corresponding to each arc can be computed easily for 2D problems.</a:t>
            </a:r>
          </a:p>
          <a:p>
            <a:r>
              <a:rPr lang="en-US" smtClean="0"/>
              <a:t>For each arc, we compute all possible wrenches consistent with that mode.</a:t>
            </a:r>
          </a:p>
        </p:txBody>
      </p:sp>
    </p:spTree>
    <p:extLst>
      <p:ext uri="{BB962C8B-B14F-4D97-AF65-F5344CB8AC3E}">
        <p14:creationId xmlns:p14="http://schemas.microsoft.com/office/powerpoint/2010/main" val="3466884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10C81-6312-49BF-A6EE-4A066EE0B26F}" type="slidenum">
              <a:rPr lang="zh-CN" altLang="en-US" smtClean="0"/>
              <a:pPr/>
              <a:t>2</a:t>
            </a:fld>
            <a:endParaRPr lang="zh-CN" altLang="en-US"/>
          </a:p>
        </p:txBody>
      </p:sp>
    </p:spTree>
    <p:extLst>
      <p:ext uri="{BB962C8B-B14F-4D97-AF65-F5344CB8AC3E}">
        <p14:creationId xmlns:p14="http://schemas.microsoft.com/office/powerpoint/2010/main" val="4090040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a:noFill/>
        </p:spPr>
        <p:txBody>
          <a:bodyPr/>
          <a:lstStyle/>
          <a:p>
            <a:r>
              <a:rPr lang="en-US" dirty="0" smtClean="0"/>
              <a:t>*</a:t>
            </a:r>
          </a:p>
        </p:txBody>
      </p:sp>
      <p:sp>
        <p:nvSpPr>
          <p:cNvPr id="50179" name="Rectangle 3"/>
          <p:cNvSpPr>
            <a:spLocks noGrp="1" noChangeArrowheads="1"/>
          </p:cNvSpPr>
          <p:nvPr>
            <p:ph type="dt" sz="quarter" idx="1"/>
          </p:nvPr>
        </p:nvSpPr>
        <p:spPr>
          <a:noFill/>
        </p:spPr>
        <p:txBody>
          <a:bodyPr/>
          <a:lstStyle/>
          <a:p>
            <a:r>
              <a:rPr lang="en-US" dirty="0" smtClean="0"/>
              <a:t>07/16/96</a:t>
            </a:r>
          </a:p>
        </p:txBody>
      </p:sp>
      <p:sp>
        <p:nvSpPr>
          <p:cNvPr id="50180" name="Rectangle 6"/>
          <p:cNvSpPr>
            <a:spLocks noGrp="1" noChangeArrowheads="1"/>
          </p:cNvSpPr>
          <p:nvPr>
            <p:ph type="ftr" sz="quarter" idx="4"/>
          </p:nvPr>
        </p:nvSpPr>
        <p:spPr>
          <a:noFill/>
        </p:spPr>
        <p:txBody>
          <a:bodyPr/>
          <a:lstStyle/>
          <a:p>
            <a:r>
              <a:rPr lang="en-US" dirty="0" smtClean="0"/>
              <a:t>*</a:t>
            </a:r>
          </a:p>
        </p:txBody>
      </p:sp>
      <p:sp>
        <p:nvSpPr>
          <p:cNvPr id="50181" name="Rectangle 7"/>
          <p:cNvSpPr>
            <a:spLocks noGrp="1" noChangeArrowheads="1"/>
          </p:cNvSpPr>
          <p:nvPr>
            <p:ph type="sldNum" sz="quarter" idx="5"/>
          </p:nvPr>
        </p:nvSpPr>
        <p:spPr>
          <a:noFill/>
        </p:spPr>
        <p:txBody>
          <a:bodyPr/>
          <a:lstStyle/>
          <a:p>
            <a:r>
              <a:rPr lang="en-US" dirty="0" smtClean="0"/>
              <a:t>##</a:t>
            </a:r>
          </a:p>
        </p:txBody>
      </p:sp>
      <p:sp>
        <p:nvSpPr>
          <p:cNvPr id="50182" name="Rectangle 2"/>
          <p:cNvSpPr>
            <a:spLocks noGrp="1" noRot="1" noChangeAspect="1" noChangeArrowheads="1" noTextEdit="1"/>
          </p:cNvSpPr>
          <p:nvPr>
            <p:ph type="sldImg"/>
          </p:nvPr>
        </p:nvSpPr>
        <p:spPr>
          <a:solidFill>
            <a:srgbClr val="FFFFFF"/>
          </a:solidFill>
          <a:ln/>
        </p:spPr>
      </p:sp>
      <p:sp>
        <p:nvSpPr>
          <p:cNvPr id="50183" name="Rectangle 3"/>
          <p:cNvSpPr>
            <a:spLocks noGrp="1" noChangeArrowheads="1"/>
          </p:cNvSpPr>
          <p:nvPr>
            <p:ph type="body" idx="1"/>
          </p:nvPr>
        </p:nvSpPr>
        <p:spPr>
          <a:solidFill>
            <a:srgbClr val="FFFFFF"/>
          </a:solidFill>
          <a:ln>
            <a:solidFill>
              <a:srgbClr val="000000"/>
            </a:solidFill>
          </a:ln>
        </p:spPr>
        <p:txBody>
          <a:bodyPr/>
          <a:lstStyle/>
          <a:p>
            <a:r>
              <a:rPr lang="en-US" smtClean="0"/>
              <a:t>There are some undesirable transitions that are not shown – 38 total (including those shown)</a:t>
            </a:r>
          </a:p>
          <a:p>
            <a:r>
              <a:rPr lang="en-US" smtClean="0"/>
              <a:t>We don’t have to compute them all, since some can be shown to be subsets of the others</a:t>
            </a:r>
          </a:p>
          <a:p>
            <a:r>
              <a:rPr lang="en-US" smtClean="0"/>
              <a:t>We only compute 12 cones now.</a:t>
            </a:r>
          </a:p>
        </p:txBody>
      </p:sp>
    </p:spTree>
    <p:extLst>
      <p:ext uri="{BB962C8B-B14F-4D97-AF65-F5344CB8AC3E}">
        <p14:creationId xmlns:p14="http://schemas.microsoft.com/office/powerpoint/2010/main" val="2938742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10C81-6312-49BF-A6EE-4A066EE0B26F}" type="slidenum">
              <a:rPr lang="zh-CN" altLang="en-US" smtClean="0"/>
              <a:pPr/>
              <a:t>3</a:t>
            </a:fld>
            <a:endParaRPr lang="zh-CN" altLang="en-US"/>
          </a:p>
        </p:txBody>
      </p:sp>
    </p:spTree>
    <p:extLst>
      <p:ext uri="{BB962C8B-B14F-4D97-AF65-F5344CB8AC3E}">
        <p14:creationId xmlns:p14="http://schemas.microsoft.com/office/powerpoint/2010/main" val="3935753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10C81-6312-49BF-A6EE-4A066EE0B26F}" type="slidenum">
              <a:rPr lang="zh-CN" altLang="en-US" smtClean="0"/>
              <a:pPr/>
              <a:t>4</a:t>
            </a:fld>
            <a:endParaRPr lang="zh-CN" altLang="en-US"/>
          </a:p>
        </p:txBody>
      </p:sp>
    </p:spTree>
    <p:extLst>
      <p:ext uri="{BB962C8B-B14F-4D97-AF65-F5344CB8AC3E}">
        <p14:creationId xmlns:p14="http://schemas.microsoft.com/office/powerpoint/2010/main" val="3328326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0775" y="692150"/>
            <a:ext cx="4616450" cy="3463925"/>
          </a:xfrm>
        </p:spPr>
      </p:sp>
      <p:sp>
        <p:nvSpPr>
          <p:cNvPr id="3" name="备注占位符 2"/>
          <p:cNvSpPr>
            <a:spLocks noGrp="1"/>
          </p:cNvSpPr>
          <p:nvPr>
            <p:ph type="body" idx="1"/>
          </p:nvPr>
        </p:nvSpPr>
        <p:spPr/>
        <p:txBody>
          <a:bodyPr>
            <a:normAutofit/>
          </a:bodyPr>
          <a:lstStyle/>
          <a:p>
            <a:pPr defTabSz="451211">
              <a:defRPr/>
            </a:pPr>
            <a:r>
              <a:rPr lang="en-US" baseline="0" dirty="0" smtClean="0"/>
              <a:t>In the video, the WAM in our lab tries to grasp a cylinder, but instead knocks it over.  </a:t>
            </a:r>
            <a:r>
              <a:rPr lang="en-US" dirty="0" smtClean="0"/>
              <a:t>The goal of our project is to</a:t>
            </a:r>
            <a:r>
              <a:rPr lang="en-US" baseline="0" dirty="0" smtClean="0"/>
              <a:t> develop filters that can estimate the state of the object, points of contact, and important model parameters, in order to improve the reliability of grasp acquisition and other manipulation tasks. The key features of our approach are the formulation of the problem as a dynamic Bayesian network, which incorporates an accurate model of dynamics with contact formulated as a complementarity problem. </a:t>
            </a:r>
          </a:p>
          <a:p>
            <a:pPr defTabSz="451211">
              <a:defRPr/>
            </a:pPr>
            <a:endParaRPr lang="en-US" baseline="0" dirty="0" smtClean="0"/>
          </a:p>
        </p:txBody>
      </p:sp>
      <p:sp>
        <p:nvSpPr>
          <p:cNvPr id="4" name="灯片编号占位符 3"/>
          <p:cNvSpPr>
            <a:spLocks noGrp="1"/>
          </p:cNvSpPr>
          <p:nvPr>
            <p:ph type="sldNum" sz="quarter" idx="10"/>
          </p:nvPr>
        </p:nvSpPr>
        <p:spPr/>
        <p:txBody>
          <a:bodyPr/>
          <a:lstStyle/>
          <a:p>
            <a:fld id="{55710C81-6312-49BF-A6EE-4A066EE0B26F}" type="slidenum">
              <a:rPr lang="zh-CN" altLang="en-US" smtClean="0"/>
              <a:pPr/>
              <a:t>5</a:t>
            </a:fld>
            <a:endParaRPr lang="zh-CN" altLang="en-US"/>
          </a:p>
        </p:txBody>
      </p:sp>
    </p:spTree>
    <p:extLst>
      <p:ext uri="{BB962C8B-B14F-4D97-AF65-F5344CB8AC3E}">
        <p14:creationId xmlns:p14="http://schemas.microsoft.com/office/powerpoint/2010/main" val="2282993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5710C81-6312-49BF-A6EE-4A066EE0B26F}" type="slidenum">
              <a:rPr lang="zh-CN" altLang="en-US" smtClean="0"/>
              <a:pPr/>
              <a:t>7</a:t>
            </a:fld>
            <a:endParaRPr lang="zh-CN" altLang="en-US"/>
          </a:p>
        </p:txBody>
      </p:sp>
    </p:spTree>
    <p:extLst>
      <p:ext uri="{BB962C8B-B14F-4D97-AF65-F5344CB8AC3E}">
        <p14:creationId xmlns:p14="http://schemas.microsoft.com/office/powerpoint/2010/main" val="399041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5710C81-6312-49BF-A6EE-4A066EE0B26F}" type="slidenum">
              <a:rPr lang="zh-CN" altLang="en-US" smtClean="0"/>
              <a:pPr/>
              <a:t>8</a:t>
            </a:fld>
            <a:endParaRPr lang="zh-CN" altLang="en-US"/>
          </a:p>
        </p:txBody>
      </p:sp>
    </p:spTree>
    <p:extLst>
      <p:ext uri="{BB962C8B-B14F-4D97-AF65-F5344CB8AC3E}">
        <p14:creationId xmlns:p14="http://schemas.microsoft.com/office/powerpoint/2010/main" val="3314996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10C81-6312-49BF-A6EE-4A066EE0B26F}" type="slidenum">
              <a:rPr lang="zh-CN" altLang="en-US" smtClean="0"/>
              <a:pPr/>
              <a:t>9</a:t>
            </a:fld>
            <a:endParaRPr lang="zh-CN" altLang="en-US"/>
          </a:p>
        </p:txBody>
      </p:sp>
    </p:spTree>
    <p:extLst>
      <p:ext uri="{BB962C8B-B14F-4D97-AF65-F5344CB8AC3E}">
        <p14:creationId xmlns:p14="http://schemas.microsoft.com/office/powerpoint/2010/main" val="2793614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10C81-6312-49BF-A6EE-4A066EE0B26F}" type="slidenum">
              <a:rPr lang="zh-CN" altLang="en-US" smtClean="0"/>
              <a:pPr/>
              <a:t>10</a:t>
            </a:fld>
            <a:endParaRPr lang="zh-CN" altLang="en-US"/>
          </a:p>
        </p:txBody>
      </p:sp>
    </p:spTree>
    <p:extLst>
      <p:ext uri="{BB962C8B-B14F-4D97-AF65-F5344CB8AC3E}">
        <p14:creationId xmlns:p14="http://schemas.microsoft.com/office/powerpoint/2010/main" val="867795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389F15B-4105-41E1-B06B-C3939919AF7A}" type="datetime1">
              <a:rPr lang="en-US" altLang="zh-CN" smtClean="0"/>
              <a:pPr/>
              <a:t>12/11/2016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Tree>
    <p:extLst>
      <p:ext uri="{BB962C8B-B14F-4D97-AF65-F5344CB8AC3E}">
        <p14:creationId xmlns:p14="http://schemas.microsoft.com/office/powerpoint/2010/main" val="3039458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BCA90C-A069-4BD8-8B6B-F1F0ADACDF2E}" type="datetime1">
              <a:rPr lang="en-US" altLang="zh-CN" smtClean="0"/>
              <a:pPr/>
              <a:t>12/11/2016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2551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1425E4-60A7-461E-BF78-0B4714880934}" type="datetime1">
              <a:rPr lang="en-US" altLang="zh-CN" smtClean="0"/>
              <a:pPr/>
              <a:t>12/11/2016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16492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95375" y="650875"/>
            <a:ext cx="5772150" cy="846138"/>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709613" y="1571625"/>
            <a:ext cx="3810000" cy="485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72013" y="1571625"/>
            <a:ext cx="3810000" cy="234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72013" y="4073525"/>
            <a:ext cx="3810000" cy="234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4115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95375" y="650875"/>
            <a:ext cx="5772150" cy="8461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09613" y="1571625"/>
            <a:ext cx="3810000" cy="485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72013" y="1571625"/>
            <a:ext cx="3810000" cy="234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72013" y="4073525"/>
            <a:ext cx="3810000" cy="234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39380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A1D586-A388-4B89-8763-3CAE5BD1B9EE}" type="datetime1">
              <a:rPr lang="en-US" altLang="zh-CN" smtClean="0"/>
              <a:pPr/>
              <a:t>12/11/2016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
        <p:nvSpPr>
          <p:cNvPr id="7" name="Slide Number Placeholder 8"/>
          <p:cNvSpPr txBox="1">
            <a:spLocks/>
          </p:cNvSpPr>
          <p:nvPr userDrawn="1"/>
        </p:nvSpPr>
        <p:spPr>
          <a:xfrm>
            <a:off x="-705369" y="6421758"/>
            <a:ext cx="984018"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49917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EDD391-1C43-4851-B316-DBECA3D1B1D7}" type="datetime1">
              <a:rPr lang="en-US" altLang="zh-CN" smtClean="0"/>
              <a:pPr/>
              <a:t>12/11/2016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29E33-B620-47F9-BB04-8846C2A5AFCC}" type="slidenum">
              <a:rPr kumimoji="0" lang="en-US" smtClean="0"/>
              <a:pPr eaLnBrk="1" latinLnBrk="0" hangingPunct="1"/>
              <a:t>‹#›</a:t>
            </a:fld>
            <a:endParaRPr kumimoji="0" lang="en-US"/>
          </a:p>
        </p:txBody>
      </p:sp>
      <p:sp>
        <p:nvSpPr>
          <p:cNvPr id="7" name="Slide Number Placeholder 8"/>
          <p:cNvSpPr txBox="1">
            <a:spLocks/>
          </p:cNvSpPr>
          <p:nvPr userDrawn="1"/>
        </p:nvSpPr>
        <p:spPr>
          <a:xfrm>
            <a:off x="-705369" y="6421758"/>
            <a:ext cx="984018"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2150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6510"/>
            <a:ext cx="8229600" cy="687888"/>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070812"/>
            <a:ext cx="4038600" cy="51134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82842"/>
            <a:ext cx="4038600" cy="511342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C6DEE6FE-5823-4705-AB02-991EBA9CC130}" type="datetime1">
              <a:rPr lang="en-US" altLang="zh-CN" smtClean="0"/>
              <a:pPr/>
              <a:t>12/11/2016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8" name="直接连接符 5"/>
          <p:cNvCxnSpPr/>
          <p:nvPr userDrawn="1"/>
        </p:nvCxnSpPr>
        <p:spPr>
          <a:xfrm>
            <a:off x="485813" y="905069"/>
            <a:ext cx="8124629" cy="0"/>
          </a:xfrm>
          <a:prstGeom prst="line">
            <a:avLst/>
          </a:prstGeom>
          <a:ln w="19050"/>
        </p:spPr>
        <p:style>
          <a:lnRef idx="3">
            <a:schemeClr val="accent1"/>
          </a:lnRef>
          <a:fillRef idx="0">
            <a:schemeClr val="accent1"/>
          </a:fillRef>
          <a:effectRef idx="2">
            <a:schemeClr val="accent1"/>
          </a:effectRef>
          <a:fontRef idx="minor">
            <a:schemeClr val="tx1"/>
          </a:fontRef>
        </p:style>
      </p:cxn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1122" y="-6679"/>
            <a:ext cx="872878" cy="843782"/>
          </a:xfrm>
          <a:prstGeom prst="rect">
            <a:avLst/>
          </a:prstGeom>
        </p:spPr>
      </p:pic>
    </p:spTree>
    <p:extLst>
      <p:ext uri="{BB962C8B-B14F-4D97-AF65-F5344CB8AC3E}">
        <p14:creationId xmlns:p14="http://schemas.microsoft.com/office/powerpoint/2010/main" val="207799269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F21DE03-189C-497F-9B1E-AF42149CD229}" type="datetime1">
              <a:rPr lang="en-US" altLang="zh-CN" smtClean="0"/>
              <a:pPr/>
              <a:t>12/11/2016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42598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A4F89A3-5AC6-478F-937D-5816308A8D48}" type="datetime1">
              <a:rPr lang="en-US" altLang="zh-CN" smtClean="0"/>
              <a:pPr/>
              <a:t>12/11/2016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37637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4E1869-229E-4981-BC5A-7EAB7C790D14}" type="datetime1">
              <a:rPr lang="en-US" altLang="zh-CN" smtClean="0"/>
              <a:pPr/>
              <a:t>12/11/2016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45880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3A81E9-EA28-4D8D-BE8E-DE0FC6D2542E}" type="datetime1">
              <a:rPr lang="en-US" altLang="zh-CN" smtClean="0"/>
              <a:pPr/>
              <a:t>12/11/2016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31718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A486F9-237E-4A23-8F46-CF483986C4A0}" type="datetime1">
              <a:rPr lang="en-US" altLang="zh-CN" smtClean="0"/>
              <a:pPr/>
              <a:t>12/11/2016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5309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770F2B-0FB4-4D9A-A22A-19A17AC7ED76}" type="datetime1">
              <a:rPr lang="en-US" altLang="zh-CN" smtClean="0"/>
              <a:pPr/>
              <a:t>12/11/2016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69197904"/>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5.bin"/><Relationship Id="rId18" Type="http://schemas.openxmlformats.org/officeDocument/2006/relationships/image" Target="../media/image27.wmf"/><Relationship Id="rId26" Type="http://schemas.openxmlformats.org/officeDocument/2006/relationships/oleObject" Target="../embeddings/oleObject12.bin"/><Relationship Id="rId3" Type="http://schemas.openxmlformats.org/officeDocument/2006/relationships/notesSlide" Target="../notesSlides/notesSlide10.xml"/><Relationship Id="rId21" Type="http://schemas.openxmlformats.org/officeDocument/2006/relationships/oleObject" Target="../embeddings/oleObject9.bin"/><Relationship Id="rId34" Type="http://schemas.openxmlformats.org/officeDocument/2006/relationships/image" Target="../media/image34.wmf"/><Relationship Id="rId7" Type="http://schemas.openxmlformats.org/officeDocument/2006/relationships/oleObject" Target="../embeddings/oleObject2.bin"/><Relationship Id="rId12" Type="http://schemas.openxmlformats.org/officeDocument/2006/relationships/image" Target="../media/image24.wmf"/><Relationship Id="rId17" Type="http://schemas.openxmlformats.org/officeDocument/2006/relationships/oleObject" Target="../embeddings/oleObject7.bin"/><Relationship Id="rId25" Type="http://schemas.openxmlformats.org/officeDocument/2006/relationships/image" Target="../media/image30.wmf"/><Relationship Id="rId33" Type="http://schemas.openxmlformats.org/officeDocument/2006/relationships/oleObject" Target="../embeddings/oleObject16.bin"/><Relationship Id="rId2" Type="http://schemas.openxmlformats.org/officeDocument/2006/relationships/slideLayout" Target="../slideLayouts/slideLayout7.xml"/><Relationship Id="rId16" Type="http://schemas.openxmlformats.org/officeDocument/2006/relationships/image" Target="../media/image26.wmf"/><Relationship Id="rId20" Type="http://schemas.openxmlformats.org/officeDocument/2006/relationships/image" Target="../media/image28.png"/><Relationship Id="rId29" Type="http://schemas.openxmlformats.org/officeDocument/2006/relationships/image" Target="../media/image32.wmf"/><Relationship Id="rId1" Type="http://schemas.openxmlformats.org/officeDocument/2006/relationships/vmlDrawing" Target="../drawings/vmlDrawing1.vml"/><Relationship Id="rId6" Type="http://schemas.openxmlformats.org/officeDocument/2006/relationships/image" Target="../media/image21.wmf"/><Relationship Id="rId11" Type="http://schemas.openxmlformats.org/officeDocument/2006/relationships/oleObject" Target="../embeddings/oleObject4.bin"/><Relationship Id="rId24" Type="http://schemas.openxmlformats.org/officeDocument/2006/relationships/oleObject" Target="../embeddings/oleObject11.bin"/><Relationship Id="rId32" Type="http://schemas.openxmlformats.org/officeDocument/2006/relationships/image" Target="../media/image33.wmf"/><Relationship Id="rId5" Type="http://schemas.openxmlformats.org/officeDocument/2006/relationships/oleObject" Target="../embeddings/oleObject1.bin"/><Relationship Id="rId15" Type="http://schemas.openxmlformats.org/officeDocument/2006/relationships/oleObject" Target="../embeddings/oleObject6.bin"/><Relationship Id="rId23" Type="http://schemas.openxmlformats.org/officeDocument/2006/relationships/oleObject" Target="../embeddings/oleObject10.bin"/><Relationship Id="rId28" Type="http://schemas.openxmlformats.org/officeDocument/2006/relationships/oleObject" Target="../embeddings/oleObject13.bin"/><Relationship Id="rId36" Type="http://schemas.openxmlformats.org/officeDocument/2006/relationships/image" Target="../media/image35.wmf"/><Relationship Id="rId10" Type="http://schemas.openxmlformats.org/officeDocument/2006/relationships/image" Target="../media/image23.wmf"/><Relationship Id="rId19" Type="http://schemas.openxmlformats.org/officeDocument/2006/relationships/oleObject" Target="../embeddings/oleObject8.bin"/><Relationship Id="rId31" Type="http://schemas.openxmlformats.org/officeDocument/2006/relationships/oleObject" Target="../embeddings/oleObject15.bin"/><Relationship Id="rId4" Type="http://schemas.openxmlformats.org/officeDocument/2006/relationships/image" Target="../media/image1.png"/><Relationship Id="rId9" Type="http://schemas.openxmlformats.org/officeDocument/2006/relationships/oleObject" Target="../embeddings/oleObject3.bin"/><Relationship Id="rId14" Type="http://schemas.openxmlformats.org/officeDocument/2006/relationships/image" Target="../media/image25.wmf"/><Relationship Id="rId22" Type="http://schemas.openxmlformats.org/officeDocument/2006/relationships/image" Target="../media/image29.wmf"/><Relationship Id="rId27" Type="http://schemas.openxmlformats.org/officeDocument/2006/relationships/image" Target="../media/image31.wmf"/><Relationship Id="rId30" Type="http://schemas.openxmlformats.org/officeDocument/2006/relationships/oleObject" Target="../embeddings/oleObject14.bin"/><Relationship Id="rId35" Type="http://schemas.openxmlformats.org/officeDocument/2006/relationships/oleObject" Target="../embeddings/oleObject17.bin"/></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7.mp4"/><Relationship Id="rId1" Type="http://schemas.microsoft.com/office/2007/relationships/media" Target="../media/media17.mp4"/><Relationship Id="rId6" Type="http://schemas.openxmlformats.org/officeDocument/2006/relationships/image" Target="../media/image5.png"/><Relationship Id="rId5" Type="http://schemas.openxmlformats.org/officeDocument/2006/relationships/image" Target="../media/image43.jpe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media" Target="../media/media16.mp4"/><Relationship Id="rId7" Type="http://schemas.openxmlformats.org/officeDocument/2006/relationships/image" Target="../media/image45.png"/><Relationship Id="rId2" Type="http://schemas.openxmlformats.org/officeDocument/2006/relationships/video" Target="../media/media19.mp4"/><Relationship Id="rId1" Type="http://schemas.microsoft.com/office/2007/relationships/media" Target="../media/media19.mp4"/><Relationship Id="rId6" Type="http://schemas.openxmlformats.org/officeDocument/2006/relationships/notesSlide" Target="../notesSlides/notesSlide16.xml"/><Relationship Id="rId5" Type="http://schemas.openxmlformats.org/officeDocument/2006/relationships/slideLayout" Target="../slideLayouts/slideLayout4.xml"/><Relationship Id="rId4" Type="http://schemas.openxmlformats.org/officeDocument/2006/relationships/video" Target="../media/media16.mp4"/></Relationships>
</file>

<file path=ppt/slides/_rels/slide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hyperlink" Target="http://www.cs.rpi.edu/foswiki/pub/RoboticsWeb/LabPublications/THicra91.pdf" TargetMode="External"/><Relationship Id="rId13" Type="http://schemas.openxmlformats.org/officeDocument/2006/relationships/image" Target="../media/image3.png"/><Relationship Id="rId3" Type="http://schemas.microsoft.com/office/2007/relationships/media" Target="../media/media2.mp4"/><Relationship Id="rId7" Type="http://schemas.openxmlformats.org/officeDocument/2006/relationships/hyperlink" Target="http://www.cs.rpi.edu/foswiki/pub/RoboticsWeb/LabPublications/TAPijrr88.pdf" TargetMode="External"/><Relationship Id="rId12"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xml"/><Relationship Id="rId11" Type="http://schemas.openxmlformats.org/officeDocument/2006/relationships/hyperlink" Target="http://www.cs.rpi.edu/foswiki/pub/RoboticsWeb/LabPublications/PTLcoap96.pdf" TargetMode="External"/><Relationship Id="rId5" Type="http://schemas.openxmlformats.org/officeDocument/2006/relationships/slideLayout" Target="../slideLayouts/slideLayout4.xml"/><Relationship Id="rId15" Type="http://schemas.openxmlformats.org/officeDocument/2006/relationships/hyperlink" Target="http://www.cs.rpi.edu/foswiki/pub/RoboticsWeb/LabPublications/TPSLzamm97.pdf" TargetMode="External"/><Relationship Id="rId10" Type="http://schemas.openxmlformats.org/officeDocument/2006/relationships/hyperlink" Target="http://www.cs.rpi.edu/foswiki/pub/RoboticsWeb/LabPublications/TFStra95.pdf" TargetMode="External"/><Relationship Id="rId4" Type="http://schemas.openxmlformats.org/officeDocument/2006/relationships/video" Target="../media/media2.mp4"/><Relationship Id="rId9" Type="http://schemas.openxmlformats.org/officeDocument/2006/relationships/hyperlink" Target="http://www.cs.rpi.edu/foswiki/pub/RoboticsWeb/LabPublications/TRFSicra93.pdf" TargetMode="External"/><Relationship Id="rId14" Type="http://schemas.openxmlformats.org/officeDocument/2006/relationships/hyperlink" Target="http://www.cs.rpi.edu/foswiki/pub/RoboticsWeb/LabPublications/STijnme96.pdf"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notesSlide" Target="../notesSlides/notesSlide17.xml"/><Relationship Id="rId7" Type="http://schemas.openxmlformats.org/officeDocument/2006/relationships/oleObject" Target="../embeddings/oleObject19.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48.wmf"/><Relationship Id="rId5" Type="http://schemas.openxmlformats.org/officeDocument/2006/relationships/oleObject" Target="../embeddings/oleObject18.bin"/><Relationship Id="rId4" Type="http://schemas.openxmlformats.org/officeDocument/2006/relationships/image" Target="../media/image50.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3.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21.bin"/><Relationship Id="rId5" Type="http://schemas.openxmlformats.org/officeDocument/2006/relationships/image" Target="../media/image52.wmf"/><Relationship Id="rId4" Type="http://schemas.openxmlformats.org/officeDocument/2006/relationships/oleObject" Target="../embeddings/oleObject20.bin"/></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6.wmf"/><Relationship Id="rId3" Type="http://schemas.openxmlformats.org/officeDocument/2006/relationships/video" Target="file:///C:\Users\trink\MyStuff\Dropbox\work\movies-n-figures\Vose\TrinkleVoseCircle.wmv" TargetMode="External"/><Relationship Id="rId7" Type="http://schemas.openxmlformats.org/officeDocument/2006/relationships/image" Target="../media/image55.wmf"/><Relationship Id="rId12" Type="http://schemas.openxmlformats.org/officeDocument/2006/relationships/oleObject" Target="../embeddings/oleObject23.bin"/><Relationship Id="rId2" Type="http://schemas.microsoft.com/office/2007/relationships/media" Target="file:///C:\Users\trink\MyStuff\Dropbox\work\movies-n-figures\Vose\TrinkleVoseCircle.wmv" TargetMode="External"/><Relationship Id="rId1" Type="http://schemas.openxmlformats.org/officeDocument/2006/relationships/vmlDrawing" Target="../drawings/vmlDrawing4.vml"/><Relationship Id="rId6" Type="http://schemas.openxmlformats.org/officeDocument/2006/relationships/oleObject" Target="../embeddings/oleObject22.bin"/><Relationship Id="rId11" Type="http://schemas.openxmlformats.org/officeDocument/2006/relationships/image" Target="../media/image60.png"/><Relationship Id="rId5" Type="http://schemas.openxmlformats.org/officeDocument/2006/relationships/notesSlide" Target="../notesSlides/notesSlide18.xml"/><Relationship Id="rId10" Type="http://schemas.openxmlformats.org/officeDocument/2006/relationships/image" Target="../media/image59.png"/><Relationship Id="rId4" Type="http://schemas.openxmlformats.org/officeDocument/2006/relationships/slideLayout" Target="../slideLayouts/slideLayout4.xml"/><Relationship Id="rId9" Type="http://schemas.openxmlformats.org/officeDocument/2006/relationships/image" Target="../media/image58.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19.xml"/><Relationship Id="rId7" Type="http://schemas.openxmlformats.org/officeDocument/2006/relationships/image" Target="../media/image62.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25.bin"/><Relationship Id="rId11" Type="http://schemas.openxmlformats.org/officeDocument/2006/relationships/image" Target="../media/image64.wmf"/><Relationship Id="rId5" Type="http://schemas.openxmlformats.org/officeDocument/2006/relationships/image" Target="../media/image61.w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63.w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4.wmf"/><Relationship Id="rId4" Type="http://schemas.openxmlformats.org/officeDocument/2006/relationships/oleObject" Target="../embeddings/oleObject28.bin"/></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5.png"/><Relationship Id="rId3" Type="http://schemas.microsoft.com/office/2007/relationships/media" Target="../media/media4.mp4"/><Relationship Id="rId7" Type="http://schemas.openxmlformats.org/officeDocument/2006/relationships/slideLayout" Target="../slideLayouts/slideLayout4.xml"/><Relationship Id="rId12" Type="http://schemas.openxmlformats.org/officeDocument/2006/relationships/hyperlink" Target="http://www.cs.rpi.edu/foswiki/pub/RoboticsWeb/LabPublications/NT2010IMSD.pdf" TargetMode="External"/><Relationship Id="rId2" Type="http://schemas.openxmlformats.org/officeDocument/2006/relationships/video" Target="../media/media3.mp4"/><Relationship Id="rId16" Type="http://schemas.openxmlformats.org/officeDocument/2006/relationships/hyperlink" Target="http://www.cs.rpi.edu/foswiki/pub/RoboticsWeb/LabPublications/BTijrr02.pdf" TargetMode="External"/><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hyperlink" Target="http://www.cs.rpi.edu/foswiki/pub/RoboticsWeb/LabPublications/TPSLzamm97.pdf" TargetMode="External"/><Relationship Id="rId5" Type="http://schemas.microsoft.com/office/2007/relationships/media" Target="../media/media5.mp4"/><Relationship Id="rId15" Type="http://schemas.openxmlformats.org/officeDocument/2006/relationships/image" Target="../media/image7.png"/><Relationship Id="rId10" Type="http://schemas.openxmlformats.org/officeDocument/2006/relationships/hyperlink" Target="http://www.cs.rpi.edu/foswiki/pub/RoboticsWeb/LabPublications/STijnme96.pdf" TargetMode="External"/><Relationship Id="rId4" Type="http://schemas.openxmlformats.org/officeDocument/2006/relationships/video" Target="../media/media4.mp4"/><Relationship Id="rId9" Type="http://schemas.openxmlformats.org/officeDocument/2006/relationships/image" Target="../media/image4.png"/><Relationship Id="rId1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video" Target="../media/media9.mp4"/><Relationship Id="rId13" Type="http://schemas.openxmlformats.org/officeDocument/2006/relationships/hyperlink" Target="http://www.cs.rpi.edu/foswiki/pub/RoboticsWeb/LabPublications/STKPicra04.pdf" TargetMode="External"/><Relationship Id="rId18" Type="http://schemas.openxmlformats.org/officeDocument/2006/relationships/hyperlink" Target="http://www.cs.rpi.edu/foswiki/pub/RoboticsWeb/LabPublications/CFMKTicra06.pdf" TargetMode="External"/><Relationship Id="rId3" Type="http://schemas.microsoft.com/office/2007/relationships/media" Target="../media/media7.mp4"/><Relationship Id="rId7" Type="http://schemas.microsoft.com/office/2007/relationships/media" Target="../media/media9.mp4"/><Relationship Id="rId12" Type="http://schemas.openxmlformats.org/officeDocument/2006/relationships/notesSlide" Target="../notesSlides/notesSlide4.xml"/><Relationship Id="rId17" Type="http://schemas.openxmlformats.org/officeDocument/2006/relationships/image" Target="../media/image10.png"/><Relationship Id="rId2" Type="http://schemas.openxmlformats.org/officeDocument/2006/relationships/video" Target="../media/media6.mp4"/><Relationship Id="rId16" Type="http://schemas.openxmlformats.org/officeDocument/2006/relationships/image" Target="../media/image9.png"/><Relationship Id="rId20" Type="http://schemas.openxmlformats.org/officeDocument/2006/relationships/image" Target="../media/image12.png"/><Relationship Id="rId1" Type="http://schemas.microsoft.com/office/2007/relationships/media" Target="../media/media6.mp4"/><Relationship Id="rId6" Type="http://schemas.openxmlformats.org/officeDocument/2006/relationships/video" Target="../media/media8.mp4"/><Relationship Id="rId11" Type="http://schemas.openxmlformats.org/officeDocument/2006/relationships/slideLayout" Target="../slideLayouts/slideLayout4.xml"/><Relationship Id="rId5" Type="http://schemas.microsoft.com/office/2007/relationships/media" Target="../media/media8.mp4"/><Relationship Id="rId15" Type="http://schemas.openxmlformats.org/officeDocument/2006/relationships/image" Target="../media/image8.png"/><Relationship Id="rId10" Type="http://schemas.openxmlformats.org/officeDocument/2006/relationships/video" Target="../media/media10.mp4"/><Relationship Id="rId19" Type="http://schemas.openxmlformats.org/officeDocument/2006/relationships/image" Target="../media/image11.png"/><Relationship Id="rId4" Type="http://schemas.openxmlformats.org/officeDocument/2006/relationships/video" Target="../media/media7.mp4"/><Relationship Id="rId9" Type="http://schemas.microsoft.com/office/2007/relationships/media" Target="../media/media10.mp4"/><Relationship Id="rId14" Type="http://schemas.openxmlformats.org/officeDocument/2006/relationships/hyperlink" Target="http://www.cs.rpi.edu/foswiki/pub/RoboticsWeb/LabPublications/BNATjcnd10.pdf" TargetMode="Externa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hyperlink" Target="http://www.cs.rpi.edu/foswiki/pub/RoboticsWeb/LabPublications/pf_contact_graph_new.pdf" TargetMode="External"/><Relationship Id="rId3" Type="http://schemas.microsoft.com/office/2007/relationships/media" Target="../media/media12.mp4"/><Relationship Id="rId7" Type="http://schemas.openxmlformats.org/officeDocument/2006/relationships/slideLayout" Target="../slideLayouts/slideLayout7.xml"/><Relationship Id="rId12" Type="http://schemas.openxmlformats.org/officeDocument/2006/relationships/hyperlink" Target="http://www.cs.rpi.edu/foswiki/pub/RoboticsWeb/LabPublications/ZLTicra13.pdf" TargetMode="Externa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video" Target="../media/media13.mp4"/><Relationship Id="rId11" Type="http://schemas.openxmlformats.org/officeDocument/2006/relationships/hyperlink" Target="http://www.cs.rpi.edu/foswiki/pub/RoboticsWeb/LabPublications/ICRA12_1532_FI.pdf" TargetMode="External"/><Relationship Id="rId5" Type="http://schemas.microsoft.com/office/2007/relationships/media" Target="../media/media13.mp4"/><Relationship Id="rId15" Type="http://schemas.openxmlformats.org/officeDocument/2006/relationships/image" Target="../media/image15.png"/><Relationship Id="rId10" Type="http://schemas.openxmlformats.org/officeDocument/2006/relationships/image" Target="../media/image13.png"/><Relationship Id="rId4" Type="http://schemas.openxmlformats.org/officeDocument/2006/relationships/video" Target="../media/media12.mp4"/><Relationship Id="rId9" Type="http://schemas.openxmlformats.org/officeDocument/2006/relationships/image" Target="../media/image1.png"/><Relationship Id="rId1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hyperlink" Target="https://grasp.robotics.cs.rpi.edu/bpmd/" TargetMode="External"/><Relationship Id="rId13" Type="http://schemas.openxmlformats.org/officeDocument/2006/relationships/hyperlink" Target="http://proceedings.asmedigitalcollection.asme.org/proceeding.aspx?articleid=2483796" TargetMode="External"/><Relationship Id="rId3" Type="http://schemas.microsoft.com/office/2007/relationships/media" Target="../media/media15.mp4"/><Relationship Id="rId7" Type="http://schemas.openxmlformats.org/officeDocument/2006/relationships/slideLayout" Target="../slideLayouts/slideLayout4.xml"/><Relationship Id="rId12" Type="http://schemas.openxmlformats.org/officeDocument/2006/relationships/hyperlink" Target="http://www.cs.rpi.edu/foswiki/pub/RoboticsWeb/LabPublications/YLu_thesis.pdf" TargetMode="External"/><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video" Target="../media/media16.mp4"/><Relationship Id="rId11" Type="http://schemas.openxmlformats.org/officeDocument/2006/relationships/image" Target="../media/image18.png"/><Relationship Id="rId5" Type="http://schemas.microsoft.com/office/2007/relationships/media" Target="../media/media16.mp4"/><Relationship Id="rId10" Type="http://schemas.openxmlformats.org/officeDocument/2006/relationships/image" Target="../media/image17.png"/><Relationship Id="rId4" Type="http://schemas.openxmlformats.org/officeDocument/2006/relationships/video" Target="../media/media15.mp4"/><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hyperlink" Target="https://scholar.google.com/citations?view_op=view_citation&amp;hl=en&amp;user=Dl0vAp8AAAAJ&amp;sortby=pubdate&amp;citation_for_view=Dl0vAp8AAAAJ:b1wdh0AR-JQC"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hyperlink" Target="http://www.cs.rpi.edu/foswiki/pub/RoboticsWeb/LabPublications/ZBTimsd10.pdf"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1122" y="367632"/>
            <a:ext cx="3737479" cy="3612897"/>
          </a:xfrm>
          <a:prstGeom prst="rect">
            <a:avLst/>
          </a:prstGeom>
        </p:spPr>
      </p:pic>
      <p:sp>
        <p:nvSpPr>
          <p:cNvPr id="4" name="标题 3"/>
          <p:cNvSpPr>
            <a:spLocks noGrp="1"/>
          </p:cNvSpPr>
          <p:nvPr>
            <p:ph type="title"/>
          </p:nvPr>
        </p:nvSpPr>
        <p:spPr>
          <a:xfrm>
            <a:off x="607646" y="641271"/>
            <a:ext cx="4439797" cy="3308462"/>
          </a:xfrm>
        </p:spPr>
        <p:txBody>
          <a:bodyPr>
            <a:noAutofit/>
          </a:bodyPr>
          <a:lstStyle/>
          <a:p>
            <a:r>
              <a:rPr lang="en-US" sz="4400" dirty="0" smtClean="0"/>
              <a:t>Retrospective on multibody Dynamics and challenge problems</a:t>
            </a:r>
            <a:endParaRPr lang="en-US" sz="4400" dirty="0"/>
          </a:p>
        </p:txBody>
      </p:sp>
      <p:sp>
        <p:nvSpPr>
          <p:cNvPr id="5" name="文本占位符 4"/>
          <p:cNvSpPr>
            <a:spLocks noGrp="1"/>
          </p:cNvSpPr>
          <p:nvPr>
            <p:ph type="body" idx="1"/>
          </p:nvPr>
        </p:nvSpPr>
        <p:spPr>
          <a:xfrm>
            <a:off x="575975" y="4743796"/>
            <a:ext cx="3808029" cy="1709677"/>
          </a:xfrm>
        </p:spPr>
        <p:txBody>
          <a:bodyPr>
            <a:normAutofit lnSpcReduction="10000"/>
          </a:bodyPr>
          <a:lstStyle/>
          <a:p>
            <a:r>
              <a:rPr lang="en-US" dirty="0" smtClean="0">
                <a:solidFill>
                  <a:schemeClr val="tx1"/>
                </a:solidFill>
              </a:rPr>
              <a:t>Prof. Jeff Trinkle </a:t>
            </a:r>
          </a:p>
          <a:p>
            <a:r>
              <a:rPr lang="en-US" dirty="0" smtClean="0">
                <a:solidFill>
                  <a:schemeClr val="tx1"/>
                </a:solidFill>
              </a:rPr>
              <a:t>Director, CS Robotics Laboratory</a:t>
            </a:r>
          </a:p>
          <a:p>
            <a:r>
              <a:rPr lang="en-US" dirty="0" smtClean="0">
                <a:solidFill>
                  <a:schemeClr val="tx1"/>
                </a:solidFill>
              </a:rPr>
              <a:t>Department of Computer Science</a:t>
            </a:r>
          </a:p>
          <a:p>
            <a:r>
              <a:rPr lang="en-US" dirty="0" smtClean="0">
                <a:solidFill>
                  <a:schemeClr val="tx1"/>
                </a:solidFill>
              </a:rPr>
              <a:t>Rensselaer Polytechnic Institute</a:t>
            </a:r>
          </a:p>
          <a:p>
            <a:r>
              <a:rPr lang="en-US" dirty="0" smtClean="0">
                <a:solidFill>
                  <a:schemeClr val="tx1"/>
                </a:solidFill>
              </a:rPr>
              <a:t>Troy NY, 12180  USA</a:t>
            </a:r>
          </a:p>
        </p:txBody>
      </p:sp>
      <p:cxnSp>
        <p:nvCxnSpPr>
          <p:cNvPr id="6" name="直接连接符 5"/>
          <p:cNvCxnSpPr/>
          <p:nvPr/>
        </p:nvCxnSpPr>
        <p:spPr>
          <a:xfrm>
            <a:off x="624532" y="4379498"/>
            <a:ext cx="8124630" cy="0"/>
          </a:xfrm>
          <a:prstGeom prst="line">
            <a:avLst/>
          </a:prstGeom>
          <a:ln w="19050">
            <a:solidFill>
              <a:srgbClr val="00B0F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9932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pPr algn="ctr"/>
            <a:r>
              <a:rPr lang="en-US" dirty="0" smtClean="0"/>
              <a:t>Back-up Slides</a:t>
            </a:r>
            <a:endParaRPr lang="en-US" dirty="0"/>
          </a:p>
        </p:txBody>
      </p:sp>
      <p:sp>
        <p:nvSpPr>
          <p:cNvPr id="2" name="灯片编号占位符 1"/>
          <p:cNvSpPr>
            <a:spLocks noGrp="1"/>
          </p:cNvSpPr>
          <p:nvPr>
            <p:ph type="sldNum" sz="quarter" idx="12"/>
          </p:nvPr>
        </p:nvSpPr>
        <p:spPr>
          <a:xfrm>
            <a:off x="1" y="6421441"/>
            <a:ext cx="983456" cy="365125"/>
          </a:xfrm>
        </p:spPr>
        <p:txBody>
          <a:bodyPr/>
          <a:lstStyle/>
          <a:p>
            <a:fld id="{4FAB73BC-B049-4115-A692-8D63A059BFB8}" type="slidenum">
              <a:rPr lang="en-US" smtClean="0"/>
              <a:pPr/>
              <a:t>10</a:t>
            </a:fld>
            <a:endParaRPr lang="en-US" dirty="0"/>
          </a:p>
        </p:txBody>
      </p:sp>
      <p:cxnSp>
        <p:nvCxnSpPr>
          <p:cNvPr id="5" name="直接连接符 4"/>
          <p:cNvCxnSpPr/>
          <p:nvPr/>
        </p:nvCxnSpPr>
        <p:spPr>
          <a:xfrm>
            <a:off x="767753" y="874778"/>
            <a:ext cx="8124630" cy="0"/>
          </a:xfrm>
          <a:prstGeom prst="line">
            <a:avLst/>
          </a:prstGeom>
          <a:ln w="19050">
            <a:solidFill>
              <a:srgbClr val="00B0F0"/>
            </a:solidFill>
          </a:ln>
        </p:spPr>
        <p:style>
          <a:lnRef idx="3">
            <a:schemeClr val="accent1"/>
          </a:lnRef>
          <a:fillRef idx="0">
            <a:schemeClr val="accent1"/>
          </a:fillRef>
          <a:effectRef idx="2">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1122" y="0"/>
            <a:ext cx="872878" cy="843782"/>
          </a:xfrm>
          <a:prstGeom prst="rect">
            <a:avLst/>
          </a:prstGeom>
        </p:spPr>
      </p:pic>
      <p:sp>
        <p:nvSpPr>
          <p:cNvPr id="7" name="Subtitle 6"/>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491621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1"/>
            <a:ext cx="8649477" cy="1091682"/>
            <a:chOff x="0" y="1"/>
            <a:chExt cx="11532637" cy="1091682"/>
          </a:xfrm>
        </p:grpSpPr>
        <p:sp>
          <p:nvSpPr>
            <p:cNvPr id="5" name="Title 1"/>
            <p:cNvSpPr txBox="1">
              <a:spLocks/>
            </p:cNvSpPr>
            <p:nvPr/>
          </p:nvSpPr>
          <p:spPr>
            <a:xfrm>
              <a:off x="0" y="1"/>
              <a:ext cx="11532637" cy="109168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85000"/>
                </a:lnSpc>
                <a:spcBef>
                  <a:spcPct val="0"/>
                </a:spcBef>
                <a:spcAft>
                  <a:spcPts val="0"/>
                </a:spcAft>
                <a:buClrTx/>
                <a:buSzTx/>
                <a:buFontTx/>
                <a:buNone/>
                <a:tabLst/>
                <a:defRPr/>
              </a:pPr>
              <a:r>
                <a:rPr lang="en-US" sz="4000" spc="-50" noProof="0" dirty="0" smtClean="0">
                  <a:solidFill>
                    <a:schemeClr val="tx1">
                      <a:lumMod val="75000"/>
                      <a:lumOff val="25000"/>
                    </a:schemeClr>
                  </a:solidFill>
                  <a:latin typeface="+mj-lt"/>
                  <a:ea typeface="+mj-ea"/>
                  <a:cs typeface="+mj-cs"/>
                </a:rPr>
                <a:t>Complementarity Problems</a:t>
              </a:r>
              <a:endParaRPr kumimoji="0" lang="en-US" sz="2000" b="0" i="0" u="none" strike="noStrike" kern="1200" cap="none" spc="-50" normalizeH="0" baseline="0" noProof="0" dirty="0">
                <a:ln>
                  <a:noFill/>
                </a:ln>
                <a:solidFill>
                  <a:schemeClr val="tx1">
                    <a:lumMod val="75000"/>
                    <a:lumOff val="25000"/>
                  </a:schemeClr>
                </a:solidFill>
                <a:effectLst/>
                <a:uLnTx/>
                <a:uFillTx/>
                <a:latin typeface="+mj-lt"/>
                <a:ea typeface="+mj-ea"/>
                <a:cs typeface="+mj-cs"/>
              </a:endParaRPr>
            </a:p>
          </p:txBody>
        </p:sp>
        <p:cxnSp>
          <p:nvCxnSpPr>
            <p:cNvPr id="6" name="直接连接符 5"/>
            <p:cNvCxnSpPr/>
            <p:nvPr/>
          </p:nvCxnSpPr>
          <p:spPr>
            <a:xfrm>
              <a:off x="485190" y="905069"/>
              <a:ext cx="10832840" cy="0"/>
            </a:xfrm>
            <a:prstGeom prst="line">
              <a:avLst/>
            </a:prstGeom>
            <a:ln w="19050">
              <a:solidFill>
                <a:srgbClr val="00B0F0"/>
              </a:solidFill>
            </a:ln>
          </p:spPr>
          <p:style>
            <a:lnRef idx="3">
              <a:schemeClr val="accent1"/>
            </a:lnRef>
            <a:fillRef idx="0">
              <a:schemeClr val="accent1"/>
            </a:fillRef>
            <a:effectRef idx="2">
              <a:schemeClr val="accent1"/>
            </a:effectRef>
            <a:fontRef idx="minor">
              <a:schemeClr val="tx1"/>
            </a:fontRef>
          </p:style>
        </p:cxnSp>
      </p:grpSp>
      <p:sp>
        <p:nvSpPr>
          <p:cNvPr id="13" name="灯片编号占位符 12"/>
          <p:cNvSpPr>
            <a:spLocks noGrp="1"/>
          </p:cNvSpPr>
          <p:nvPr>
            <p:ph type="sldNum" sz="quarter" idx="12"/>
          </p:nvPr>
        </p:nvSpPr>
        <p:spPr/>
        <p:txBody>
          <a:bodyPr/>
          <a:lstStyle/>
          <a:p>
            <a:fld id="{4FAB73BC-B049-4115-A692-8D63A059BFB8}" type="slidenum">
              <a:rPr lang="en-US" smtClean="0"/>
              <a:pPr/>
              <a:t>11</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1122" y="-6679"/>
            <a:ext cx="872878" cy="843782"/>
          </a:xfrm>
          <a:prstGeom prst="rect">
            <a:avLst/>
          </a:prstGeom>
        </p:spPr>
      </p:pic>
      <p:sp>
        <p:nvSpPr>
          <p:cNvPr id="10" name="Rectangle 9"/>
          <p:cNvSpPr/>
          <p:nvPr/>
        </p:nvSpPr>
        <p:spPr>
          <a:xfrm>
            <a:off x="78705" y="1009975"/>
            <a:ext cx="8659851" cy="424732"/>
          </a:xfrm>
          <a:prstGeom prst="rect">
            <a:avLst/>
          </a:prstGeom>
        </p:spPr>
        <p:txBody>
          <a:bodyPr wrap="square">
            <a:spAutoFit/>
          </a:bodyPr>
          <a:lstStyle/>
          <a:p>
            <a:pPr marL="201168" lvl="1">
              <a:lnSpc>
                <a:spcPct val="90000"/>
              </a:lnSpc>
              <a:spcBef>
                <a:spcPts val="200"/>
              </a:spcBef>
              <a:spcAft>
                <a:spcPts val="400"/>
              </a:spcAft>
              <a:buClr>
                <a:schemeClr val="accent1"/>
              </a:buClr>
            </a:pPr>
            <a:r>
              <a:rPr lang="en-US" sz="2400" dirty="0" smtClean="0"/>
              <a:t>Nonlinear </a:t>
            </a:r>
            <a:r>
              <a:rPr lang="en-US" sz="2400" dirty="0"/>
              <a:t>c</a:t>
            </a:r>
            <a:r>
              <a:rPr lang="en-US" sz="2400" dirty="0" smtClean="0"/>
              <a:t>omplementarity problem (NCP)</a:t>
            </a:r>
          </a:p>
        </p:txBody>
      </p:sp>
      <p:graphicFrame>
        <p:nvGraphicFramePr>
          <p:cNvPr id="2" name="Object 1"/>
          <p:cNvGraphicFramePr>
            <a:graphicFrameLocks noChangeAspect="1"/>
          </p:cNvGraphicFramePr>
          <p:nvPr>
            <p:extLst>
              <p:ext uri="{D42A27DB-BD31-4B8C-83A1-F6EECF244321}">
                <p14:modId xmlns:p14="http://schemas.microsoft.com/office/powerpoint/2010/main" val="1124444188"/>
              </p:ext>
            </p:extLst>
          </p:nvPr>
        </p:nvGraphicFramePr>
        <p:xfrm>
          <a:off x="2244666" y="1509308"/>
          <a:ext cx="1073150" cy="508000"/>
        </p:xfrm>
        <a:graphic>
          <a:graphicData uri="http://schemas.openxmlformats.org/presentationml/2006/ole">
            <mc:AlternateContent xmlns:mc="http://schemas.openxmlformats.org/markup-compatibility/2006">
              <mc:Choice xmlns:v="urn:schemas-microsoft-com:vml" Requires="v">
                <p:oleObj spid="_x0000_s60937" name="Equation" r:id="rId5" imgW="431613" imgH="203112" progId="Equation.3">
                  <p:embed/>
                </p:oleObj>
              </mc:Choice>
              <mc:Fallback>
                <p:oleObj name="Equation" r:id="rId5" imgW="431613"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4666" y="1509308"/>
                        <a:ext cx="10731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226989667"/>
              </p:ext>
            </p:extLst>
          </p:nvPr>
        </p:nvGraphicFramePr>
        <p:xfrm>
          <a:off x="1740664" y="2102517"/>
          <a:ext cx="2525712" cy="571500"/>
        </p:xfrm>
        <a:graphic>
          <a:graphicData uri="http://schemas.openxmlformats.org/presentationml/2006/ole">
            <mc:AlternateContent xmlns:mc="http://schemas.openxmlformats.org/markup-compatibility/2006">
              <mc:Choice xmlns:v="urn:schemas-microsoft-com:vml" Requires="v">
                <p:oleObj spid="_x0000_s60938" name="Equation" r:id="rId7" imgW="1002960" imgH="228600" progId="Equation.3">
                  <p:embed/>
                </p:oleObj>
              </mc:Choice>
              <mc:Fallback>
                <p:oleObj name="Equation" r:id="rId7" imgW="1002960" imgH="228600" progId="Equation.3">
                  <p:embed/>
                  <p:pic>
                    <p:nvPicPr>
                      <p:cNvPr id="0" name=""/>
                      <p:cNvPicPr>
                        <a:picLocks noChangeAspect="1" noChangeArrowheads="1"/>
                      </p:cNvPicPr>
                      <p:nvPr/>
                    </p:nvPicPr>
                    <p:blipFill>
                      <a:blip r:embed="rId8"/>
                      <a:srcRect/>
                      <a:stretch>
                        <a:fillRect/>
                      </a:stretch>
                    </p:blipFill>
                    <p:spPr bwMode="auto">
                      <a:xfrm>
                        <a:off x="1740664" y="2102517"/>
                        <a:ext cx="25257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2"/>
          <p:cNvSpPr txBox="1">
            <a:spLocks noChangeArrowheads="1"/>
          </p:cNvSpPr>
          <p:nvPr/>
        </p:nvSpPr>
        <p:spPr bwMode="auto">
          <a:xfrm>
            <a:off x="5603755" y="1595869"/>
            <a:ext cx="3086100" cy="449943"/>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Pct val="100000"/>
              <a:buFontTx/>
              <a:buNone/>
              <a:tabLst/>
              <a:defRPr/>
            </a:pPr>
            <a:r>
              <a:rPr kumimoji="0" lang="en-US" sz="2400" b="0" i="0" u="none" strike="noStrike" kern="0" cap="none" spc="0" normalizeH="0" baseline="0" noProof="0" dirty="0" smtClean="0">
                <a:ln>
                  <a:noFill/>
                </a:ln>
                <a:solidFill>
                  <a:srgbClr val="000000"/>
                </a:solidFill>
                <a:effectLst/>
                <a:uLnTx/>
                <a:uFillTx/>
                <a:latin typeface="+mn-lt"/>
              </a:rPr>
              <a:t>  </a:t>
            </a:r>
            <a:r>
              <a:rPr lang="en-US" sz="2400" kern="0" dirty="0" smtClean="0">
                <a:solidFill>
                  <a:srgbClr val="000000"/>
                </a:solidFill>
                <a:latin typeface="+mn-lt"/>
              </a:rPr>
              <a:t>Find      such that:</a:t>
            </a:r>
            <a:r>
              <a:rPr kumimoji="0" lang="en-US" sz="2400" b="0" i="0" u="none" strike="noStrike" kern="0" cap="none" spc="0" normalizeH="0" baseline="0" noProof="0" dirty="0" smtClean="0">
                <a:ln>
                  <a:noFill/>
                </a:ln>
                <a:solidFill>
                  <a:srgbClr val="000000"/>
                </a:solidFill>
                <a:effectLst/>
                <a:uLnTx/>
                <a:uFillTx/>
                <a:latin typeface="+mn-lt"/>
              </a:rPr>
              <a:t>     </a:t>
            </a:r>
          </a:p>
        </p:txBody>
      </p:sp>
      <p:graphicFrame>
        <p:nvGraphicFramePr>
          <p:cNvPr id="12" name="Object 3"/>
          <p:cNvGraphicFramePr>
            <a:graphicFrameLocks noChangeAspect="1"/>
          </p:cNvGraphicFramePr>
          <p:nvPr>
            <p:extLst>
              <p:ext uri="{D42A27DB-BD31-4B8C-83A1-F6EECF244321}">
                <p14:modId xmlns:p14="http://schemas.microsoft.com/office/powerpoint/2010/main" val="231410086"/>
              </p:ext>
            </p:extLst>
          </p:nvPr>
        </p:nvGraphicFramePr>
        <p:xfrm>
          <a:off x="6425584" y="1660716"/>
          <a:ext cx="315913" cy="317500"/>
        </p:xfrm>
        <a:graphic>
          <a:graphicData uri="http://schemas.openxmlformats.org/presentationml/2006/ole">
            <mc:AlternateContent xmlns:mc="http://schemas.openxmlformats.org/markup-compatibility/2006">
              <mc:Choice xmlns:v="urn:schemas-microsoft-com:vml" Requires="v">
                <p:oleObj spid="_x0000_s60939" name="Equation" r:id="rId9" imgW="126720" imgH="126720" progId="Equation.3">
                  <p:embed/>
                </p:oleObj>
              </mc:Choice>
              <mc:Fallback>
                <p:oleObj name="Equation" r:id="rId9" imgW="126720" imgH="1267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5584" y="1660716"/>
                        <a:ext cx="315913"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 name="Group 7"/>
          <p:cNvGrpSpPr>
            <a:grpSpLocks/>
          </p:cNvGrpSpPr>
          <p:nvPr/>
        </p:nvGrpSpPr>
        <p:grpSpPr bwMode="auto">
          <a:xfrm>
            <a:off x="5382641" y="2160113"/>
            <a:ext cx="2678113" cy="508000"/>
            <a:chOff x="3449" y="1530"/>
            <a:chExt cx="1687" cy="320"/>
          </a:xfrm>
        </p:grpSpPr>
        <p:sp>
          <p:nvSpPr>
            <p:cNvPr id="15" name="Rectangle 8"/>
            <p:cNvSpPr>
              <a:spLocks noChangeArrowheads="1"/>
            </p:cNvSpPr>
            <p:nvPr/>
          </p:nvSpPr>
          <p:spPr bwMode="auto">
            <a:xfrm>
              <a:off x="3449" y="1530"/>
              <a:ext cx="1687" cy="288"/>
            </a:xfrm>
            <a:prstGeom prst="rect">
              <a:avLst/>
            </a:prstGeom>
            <a:solidFill>
              <a:srgbClr val="FFFF66"/>
            </a:solidFill>
            <a:ln w="12700" cap="sq">
              <a:solidFill>
                <a:schemeClr val="tx1"/>
              </a:solidFill>
              <a:miter lim="800000"/>
              <a:headEnd/>
              <a:tailEnd/>
            </a:ln>
          </p:spPr>
          <p:txBody>
            <a:bodyPr wrap="none" anchor="ctr"/>
            <a:lstStyle/>
            <a:p>
              <a:endParaRPr lang="en-US"/>
            </a:p>
          </p:txBody>
        </p:sp>
        <p:graphicFrame>
          <p:nvGraphicFramePr>
            <p:cNvPr id="16" name="Object 16"/>
            <p:cNvGraphicFramePr>
              <a:graphicFrameLocks noChangeAspect="1"/>
            </p:cNvGraphicFramePr>
            <p:nvPr>
              <p:extLst>
                <p:ext uri="{D42A27DB-BD31-4B8C-83A1-F6EECF244321}">
                  <p14:modId xmlns:p14="http://schemas.microsoft.com/office/powerpoint/2010/main" val="4136652870"/>
                </p:ext>
              </p:extLst>
            </p:nvPr>
          </p:nvGraphicFramePr>
          <p:xfrm>
            <a:off x="4329" y="1542"/>
            <a:ext cx="240" cy="260"/>
          </p:xfrm>
          <a:graphic>
            <a:graphicData uri="http://schemas.openxmlformats.org/presentationml/2006/ole">
              <mc:AlternateContent xmlns:mc="http://schemas.openxmlformats.org/markup-compatibility/2006">
                <mc:Choice xmlns:v="urn:schemas-microsoft-com:vml" Requires="v">
                  <p:oleObj spid="_x0000_s60940" name="Equation" r:id="rId11" imgW="152280" imgH="164880" progId="Equation.3">
                    <p:embed/>
                  </p:oleObj>
                </mc:Choice>
                <mc:Fallback>
                  <p:oleObj name="Equation" r:id="rId11" imgW="152280" imgH="164880" progId="Equation.3">
                    <p:embed/>
                    <p:pic>
                      <p:nvPicPr>
                        <p:cNvPr id="0" name=""/>
                        <p:cNvPicPr>
                          <a:picLocks noChangeAspect="1" noChangeArrowheads="1"/>
                        </p:cNvPicPr>
                        <p:nvPr/>
                      </p:nvPicPr>
                      <p:blipFill>
                        <a:blip r:embed="rId12"/>
                        <a:srcRect/>
                        <a:stretch>
                          <a:fillRect/>
                        </a:stretch>
                      </p:blipFill>
                      <p:spPr bwMode="auto">
                        <a:xfrm>
                          <a:off x="4329" y="1542"/>
                          <a:ext cx="240" cy="2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7"/>
            <p:cNvGraphicFramePr>
              <a:graphicFrameLocks noChangeAspect="1"/>
            </p:cNvGraphicFramePr>
            <p:nvPr>
              <p:extLst>
                <p:ext uri="{D42A27DB-BD31-4B8C-83A1-F6EECF244321}">
                  <p14:modId xmlns:p14="http://schemas.microsoft.com/office/powerpoint/2010/main" val="1512202096"/>
                </p:ext>
              </p:extLst>
            </p:nvPr>
          </p:nvGraphicFramePr>
          <p:xfrm>
            <a:off x="3461" y="1530"/>
            <a:ext cx="909" cy="320"/>
          </p:xfrm>
          <a:graphic>
            <a:graphicData uri="http://schemas.openxmlformats.org/presentationml/2006/ole">
              <mc:AlternateContent xmlns:mc="http://schemas.openxmlformats.org/markup-compatibility/2006">
                <mc:Choice xmlns:v="urn:schemas-microsoft-com:vml" Requires="v">
                  <p:oleObj spid="_x0000_s60941" name="Equation" r:id="rId13" imgW="571320" imgH="203040" progId="Equation.3">
                    <p:embed/>
                  </p:oleObj>
                </mc:Choice>
                <mc:Fallback>
                  <p:oleObj name="Equation" r:id="rId13" imgW="571320" imgH="203040" progId="Equation.3">
                    <p:embed/>
                    <p:pic>
                      <p:nvPicPr>
                        <p:cNvPr id="0" name=""/>
                        <p:cNvPicPr>
                          <a:picLocks noChangeAspect="1" noChangeArrowheads="1"/>
                        </p:cNvPicPr>
                        <p:nvPr/>
                      </p:nvPicPr>
                      <p:blipFill>
                        <a:blip r:embed="rId14"/>
                        <a:srcRect/>
                        <a:stretch>
                          <a:fillRect/>
                        </a:stretch>
                      </p:blipFill>
                      <p:spPr bwMode="auto">
                        <a:xfrm>
                          <a:off x="3461" y="1530"/>
                          <a:ext cx="909" cy="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8"/>
            <p:cNvGraphicFramePr>
              <a:graphicFrameLocks noChangeAspect="1"/>
            </p:cNvGraphicFramePr>
            <p:nvPr>
              <p:extLst>
                <p:ext uri="{D42A27DB-BD31-4B8C-83A1-F6EECF244321}">
                  <p14:modId xmlns:p14="http://schemas.microsoft.com/office/powerpoint/2010/main" val="534138711"/>
                </p:ext>
              </p:extLst>
            </p:nvPr>
          </p:nvGraphicFramePr>
          <p:xfrm>
            <a:off x="4575" y="1530"/>
            <a:ext cx="543" cy="280"/>
          </p:xfrm>
          <a:graphic>
            <a:graphicData uri="http://schemas.openxmlformats.org/presentationml/2006/ole">
              <mc:AlternateContent xmlns:mc="http://schemas.openxmlformats.org/markup-compatibility/2006">
                <mc:Choice xmlns:v="urn:schemas-microsoft-com:vml" Requires="v">
                  <p:oleObj spid="_x0000_s60942" name="Equation" r:id="rId15" imgW="342720" imgH="177480" progId="Equation.3">
                    <p:embed/>
                  </p:oleObj>
                </mc:Choice>
                <mc:Fallback>
                  <p:oleObj name="Equation" r:id="rId15" imgW="342720" imgH="177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75" y="1530"/>
                          <a:ext cx="543" cy="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9" name="Rectangle 2"/>
          <p:cNvSpPr txBox="1">
            <a:spLocks noChangeArrowheads="1"/>
          </p:cNvSpPr>
          <p:nvPr/>
        </p:nvSpPr>
        <p:spPr bwMode="auto">
          <a:xfrm>
            <a:off x="918811" y="1586041"/>
            <a:ext cx="3086100" cy="449943"/>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Pct val="100000"/>
              <a:buFontTx/>
              <a:buNone/>
              <a:tabLst/>
              <a:defRPr/>
            </a:pPr>
            <a:r>
              <a:rPr kumimoji="0" lang="en-US" sz="2400" b="0" i="0" u="none" strike="noStrike" kern="0" cap="none" spc="0" normalizeH="0" baseline="0" noProof="0" dirty="0" smtClean="0">
                <a:ln>
                  <a:noFill/>
                </a:ln>
                <a:solidFill>
                  <a:srgbClr val="000000"/>
                </a:solidFill>
                <a:effectLst/>
                <a:uLnTx/>
                <a:uFillTx/>
                <a:latin typeface="+mn-lt"/>
              </a:rPr>
              <a:t>  </a:t>
            </a:r>
            <a:r>
              <a:rPr lang="en-US" sz="2400" kern="0" noProof="0" dirty="0" smtClean="0">
                <a:solidFill>
                  <a:srgbClr val="000000"/>
                </a:solidFill>
              </a:rPr>
              <a:t>Define</a:t>
            </a:r>
            <a:r>
              <a:rPr lang="en-US" sz="2400" kern="0" dirty="0" smtClean="0">
                <a:solidFill>
                  <a:srgbClr val="000000"/>
                </a:solidFill>
                <a:latin typeface="+mn-lt"/>
              </a:rPr>
              <a:t>:</a:t>
            </a:r>
            <a:r>
              <a:rPr kumimoji="0" lang="en-US" sz="2400" b="0" i="0" u="none" strike="noStrike" kern="0" cap="none" spc="0" normalizeH="0" baseline="0" noProof="0" dirty="0" smtClean="0">
                <a:ln>
                  <a:noFill/>
                </a:ln>
                <a:solidFill>
                  <a:srgbClr val="000000"/>
                </a:solidFill>
                <a:effectLst/>
                <a:uLnTx/>
                <a:uFillTx/>
                <a:latin typeface="+mn-lt"/>
              </a:rPr>
              <a:t>     </a:t>
            </a:r>
          </a:p>
        </p:txBody>
      </p:sp>
      <p:grpSp>
        <p:nvGrpSpPr>
          <p:cNvPr id="41" name="Group 57"/>
          <p:cNvGrpSpPr/>
          <p:nvPr/>
        </p:nvGrpSpPr>
        <p:grpSpPr>
          <a:xfrm>
            <a:off x="5603759" y="3073993"/>
            <a:ext cx="3348155" cy="3489039"/>
            <a:chOff x="6516916" y="3662806"/>
            <a:chExt cx="2430810" cy="2511182"/>
          </a:xfrm>
        </p:grpSpPr>
        <p:graphicFrame>
          <p:nvGraphicFramePr>
            <p:cNvPr id="42" name="Object 5"/>
            <p:cNvGraphicFramePr>
              <a:graphicFrameLocks noChangeAspect="1"/>
            </p:cNvGraphicFramePr>
            <p:nvPr>
              <p:extLst>
                <p:ext uri="{D42A27DB-BD31-4B8C-83A1-F6EECF244321}">
                  <p14:modId xmlns:p14="http://schemas.microsoft.com/office/powerpoint/2010/main" val="3098337693"/>
                </p:ext>
              </p:extLst>
            </p:nvPr>
          </p:nvGraphicFramePr>
          <p:xfrm>
            <a:off x="6749319" y="3928094"/>
            <a:ext cx="2198407" cy="2161030"/>
          </p:xfrm>
          <a:graphic>
            <a:graphicData uri="http://schemas.openxmlformats.org/presentationml/2006/ole">
              <mc:AlternateContent xmlns:mc="http://schemas.openxmlformats.org/markup-compatibility/2006">
                <mc:Choice xmlns:v="urn:schemas-microsoft-com:vml" Requires="v">
                  <p:oleObj spid="_x0000_s60943" name="Equation" r:id="rId17" imgW="1155600" imgH="1143000" progId="Equation.3">
                    <p:embed/>
                  </p:oleObj>
                </mc:Choice>
                <mc:Fallback>
                  <p:oleObj name="Equation" r:id="rId17" imgW="1155600" imgH="1143000" progId="Equation.3">
                    <p:embed/>
                    <p:pic>
                      <p:nvPicPr>
                        <p:cNvPr id="0" name=""/>
                        <p:cNvPicPr>
                          <a:picLocks noChangeAspect="1" noChangeArrowheads="1"/>
                        </p:cNvPicPr>
                        <p:nvPr/>
                      </p:nvPicPr>
                      <p:blipFill>
                        <a:blip r:embed="rId18"/>
                        <a:srcRect/>
                        <a:stretch>
                          <a:fillRect/>
                        </a:stretch>
                      </p:blipFill>
                      <p:spPr bwMode="auto">
                        <a:xfrm>
                          <a:off x="6749319" y="3928094"/>
                          <a:ext cx="2198407" cy="21610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3" name="Straight Connector 42"/>
            <p:cNvCxnSpPr/>
            <p:nvPr/>
          </p:nvCxnSpPr>
          <p:spPr bwMode="auto">
            <a:xfrm flipV="1">
              <a:off x="6516916" y="3662806"/>
              <a:ext cx="0" cy="2511182"/>
            </a:xfrm>
            <a:prstGeom prst="line">
              <a:avLst/>
            </a:prstGeom>
            <a:noFill/>
            <a:ln w="28575" cap="flat" cmpd="sng" algn="ctr">
              <a:solidFill>
                <a:srgbClr val="C00000"/>
              </a:solidFill>
              <a:prstDash val="solid"/>
              <a:round/>
              <a:headEnd type="none" w="med" len="med"/>
              <a:tailEnd type="none" w="med" len="med"/>
            </a:ln>
            <a:effectLst/>
          </p:spPr>
        </p:cxnSp>
      </p:grpSp>
      <p:grpSp>
        <p:nvGrpSpPr>
          <p:cNvPr id="7" name="Group 6"/>
          <p:cNvGrpSpPr/>
          <p:nvPr/>
        </p:nvGrpSpPr>
        <p:grpSpPr>
          <a:xfrm>
            <a:off x="83625" y="3073991"/>
            <a:ext cx="8659851" cy="3376840"/>
            <a:chOff x="83625" y="3073991"/>
            <a:chExt cx="8659851" cy="3376840"/>
          </a:xfrm>
        </p:grpSpPr>
        <p:grpSp>
          <p:nvGrpSpPr>
            <p:cNvPr id="20" name="Group 56"/>
            <p:cNvGrpSpPr/>
            <p:nvPr/>
          </p:nvGrpSpPr>
          <p:grpSpPr>
            <a:xfrm>
              <a:off x="117952" y="3618737"/>
              <a:ext cx="5216071" cy="2832094"/>
              <a:chOff x="117952" y="3810461"/>
              <a:chExt cx="5216071" cy="2832094"/>
            </a:xfrm>
          </p:grpSpPr>
          <p:grpSp>
            <p:nvGrpSpPr>
              <p:cNvPr id="21" name="Group 30"/>
              <p:cNvGrpSpPr>
                <a:grpSpLocks/>
              </p:cNvGrpSpPr>
              <p:nvPr/>
            </p:nvGrpSpPr>
            <p:grpSpPr bwMode="auto">
              <a:xfrm>
                <a:off x="117952" y="4531180"/>
                <a:ext cx="4078288" cy="2111375"/>
                <a:chOff x="410" y="2990"/>
                <a:chExt cx="2569" cy="1330"/>
              </a:xfrm>
            </p:grpSpPr>
            <p:grpSp>
              <p:nvGrpSpPr>
                <p:cNvPr id="34" name="Group 29"/>
                <p:cNvGrpSpPr>
                  <a:grpSpLocks/>
                </p:cNvGrpSpPr>
                <p:nvPr/>
              </p:nvGrpSpPr>
              <p:grpSpPr bwMode="auto">
                <a:xfrm>
                  <a:off x="414" y="2990"/>
                  <a:ext cx="2565" cy="1330"/>
                  <a:chOff x="480" y="2496"/>
                  <a:chExt cx="2565" cy="1330"/>
                </a:xfrm>
              </p:grpSpPr>
              <p:graphicFrame>
                <p:nvGraphicFramePr>
                  <p:cNvPr id="37" name="Object 8"/>
                  <p:cNvGraphicFramePr>
                    <a:graphicFrameLocks noChangeAspect="1"/>
                  </p:cNvGraphicFramePr>
                  <p:nvPr>
                    <p:extLst>
                      <p:ext uri="{D42A27DB-BD31-4B8C-83A1-F6EECF244321}">
                        <p14:modId xmlns:p14="http://schemas.microsoft.com/office/powerpoint/2010/main" val="948572350"/>
                      </p:ext>
                    </p:extLst>
                  </p:nvPr>
                </p:nvGraphicFramePr>
                <p:xfrm>
                  <a:off x="480" y="2496"/>
                  <a:ext cx="2565" cy="1330"/>
                </p:xfrm>
                <a:graphic>
                  <a:graphicData uri="http://schemas.openxmlformats.org/presentationml/2006/ole">
                    <mc:AlternateContent xmlns:mc="http://schemas.openxmlformats.org/markup-compatibility/2006">
                      <mc:Choice xmlns:v="urn:schemas-microsoft-com:vml" Requires="v">
                        <p:oleObj spid="_x0000_s60944" name="Bitmap Image" r:id="rId19" imgW="3323810" imgH="1724266" progId="Paint.Picture">
                          <p:embed/>
                        </p:oleObj>
                      </mc:Choice>
                      <mc:Fallback>
                        <p:oleObj name="Bitmap Image" r:id="rId19" imgW="3323810" imgH="1724266" progId="Paint.Picture">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0" y="2496"/>
                                <a:ext cx="2565" cy="1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 name="Oval 25"/>
                  <p:cNvSpPr>
                    <a:spLocks noChangeArrowheads="1"/>
                  </p:cNvSpPr>
                  <p:nvPr/>
                </p:nvSpPr>
                <p:spPr bwMode="auto">
                  <a:xfrm>
                    <a:off x="732" y="2838"/>
                    <a:ext cx="92" cy="99"/>
                  </a:xfrm>
                  <a:prstGeom prst="ellipse">
                    <a:avLst/>
                  </a:prstGeom>
                  <a:solidFill>
                    <a:srgbClr val="FF3300"/>
                  </a:solidFill>
                  <a:ln w="12700" cap="sq">
                    <a:solidFill>
                      <a:schemeClr val="tx1"/>
                    </a:solidFill>
                    <a:round/>
                    <a:headEnd/>
                    <a:tailEnd/>
                  </a:ln>
                </p:spPr>
                <p:txBody>
                  <a:bodyPr wrap="none" anchor="ctr"/>
                  <a:lstStyle/>
                  <a:p>
                    <a:endParaRPr lang="en-US"/>
                  </a:p>
                </p:txBody>
              </p:sp>
              <p:sp>
                <p:nvSpPr>
                  <p:cNvPr id="39" name="Oval 26"/>
                  <p:cNvSpPr>
                    <a:spLocks noChangeArrowheads="1"/>
                  </p:cNvSpPr>
                  <p:nvPr/>
                </p:nvSpPr>
                <p:spPr bwMode="auto">
                  <a:xfrm>
                    <a:off x="2460" y="3630"/>
                    <a:ext cx="92" cy="99"/>
                  </a:xfrm>
                  <a:prstGeom prst="ellipse">
                    <a:avLst/>
                  </a:prstGeom>
                  <a:solidFill>
                    <a:srgbClr val="FF3300"/>
                  </a:solidFill>
                  <a:ln w="12700" cap="sq">
                    <a:solidFill>
                      <a:schemeClr val="tx1"/>
                    </a:solidFill>
                    <a:round/>
                    <a:headEnd/>
                    <a:tailEnd/>
                  </a:ln>
                </p:spPr>
                <p:txBody>
                  <a:bodyPr wrap="none" anchor="ctr"/>
                  <a:lstStyle/>
                  <a:p>
                    <a:endParaRPr lang="en-US"/>
                  </a:p>
                </p:txBody>
              </p:sp>
            </p:grpSp>
            <p:graphicFrame>
              <p:nvGraphicFramePr>
                <p:cNvPr id="35" name="Object 6"/>
                <p:cNvGraphicFramePr>
                  <a:graphicFrameLocks noChangeAspect="1"/>
                </p:cNvGraphicFramePr>
                <p:nvPr>
                  <p:extLst>
                    <p:ext uri="{D42A27DB-BD31-4B8C-83A1-F6EECF244321}">
                      <p14:modId xmlns:p14="http://schemas.microsoft.com/office/powerpoint/2010/main" val="2826216355"/>
                    </p:ext>
                  </p:extLst>
                </p:nvPr>
              </p:nvGraphicFramePr>
              <p:xfrm>
                <a:off x="410" y="2990"/>
                <a:ext cx="260" cy="243"/>
              </p:xfrm>
              <a:graphic>
                <a:graphicData uri="http://schemas.openxmlformats.org/presentationml/2006/ole">
                  <mc:AlternateContent xmlns:mc="http://schemas.openxmlformats.org/markup-compatibility/2006">
                    <mc:Choice xmlns:v="urn:schemas-microsoft-com:vml" Requires="v">
                      <p:oleObj spid="_x0000_s60945" name="Equation" r:id="rId21" imgW="164880" imgH="152280" progId="Equation.3">
                        <p:embed/>
                      </p:oleObj>
                    </mc:Choice>
                    <mc:Fallback>
                      <p:oleObj name="Equation" r:id="rId21" imgW="164880" imgH="152280" progId="Equation.3">
                        <p:embed/>
                        <p:pic>
                          <p:nvPicPr>
                            <p:cNvPr id="0" name=""/>
                            <p:cNvPicPr>
                              <a:picLocks noChangeAspect="1" noChangeArrowheads="1"/>
                            </p:cNvPicPr>
                            <p:nvPr/>
                          </p:nvPicPr>
                          <p:blipFill>
                            <a:blip r:embed="rId22"/>
                            <a:srcRect/>
                            <a:stretch>
                              <a:fillRect/>
                            </a:stretch>
                          </p:blipFill>
                          <p:spPr bwMode="auto">
                            <a:xfrm>
                              <a:off x="410" y="2990"/>
                              <a:ext cx="260"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7"/>
                <p:cNvGraphicFramePr>
                  <a:graphicFrameLocks noChangeAspect="1"/>
                </p:cNvGraphicFramePr>
                <p:nvPr/>
              </p:nvGraphicFramePr>
              <p:xfrm>
                <a:off x="2742" y="3904"/>
                <a:ext cx="199" cy="200"/>
              </p:xfrm>
              <a:graphic>
                <a:graphicData uri="http://schemas.openxmlformats.org/presentationml/2006/ole">
                  <mc:AlternateContent xmlns:mc="http://schemas.openxmlformats.org/markup-compatibility/2006">
                    <mc:Choice xmlns:v="urn:schemas-microsoft-com:vml" Requires="v">
                      <p:oleObj spid="_x0000_s60946" name="Equation" r:id="rId23" imgW="126720" imgH="126720" progId="Equation.3">
                        <p:embed/>
                      </p:oleObj>
                    </mc:Choice>
                    <mc:Fallback>
                      <p:oleObj name="Equation" r:id="rId23" imgW="126720" imgH="1267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42" y="3904"/>
                              <a:ext cx="199"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2" name="Group 32"/>
              <p:cNvGrpSpPr>
                <a:grpSpLocks/>
              </p:cNvGrpSpPr>
              <p:nvPr/>
            </p:nvGrpSpPr>
            <p:grpSpPr bwMode="auto">
              <a:xfrm>
                <a:off x="2895623" y="4862291"/>
                <a:ext cx="2438400" cy="952501"/>
                <a:chOff x="3936" y="3144"/>
                <a:chExt cx="1536" cy="600"/>
              </a:xfrm>
            </p:grpSpPr>
            <p:sp>
              <p:nvSpPr>
                <p:cNvPr id="29" name="Rectangle 16"/>
                <p:cNvSpPr>
                  <a:spLocks noChangeArrowheads="1"/>
                </p:cNvSpPr>
                <p:nvPr/>
              </p:nvSpPr>
              <p:spPr bwMode="auto">
                <a:xfrm>
                  <a:off x="3936" y="3456"/>
                  <a:ext cx="1536" cy="288"/>
                </a:xfrm>
                <a:prstGeom prst="rect">
                  <a:avLst/>
                </a:prstGeom>
                <a:solidFill>
                  <a:srgbClr val="FFFF66"/>
                </a:solidFill>
                <a:ln w="12700" cap="sq">
                  <a:solidFill>
                    <a:schemeClr val="tx1"/>
                  </a:solidFill>
                  <a:miter lim="800000"/>
                  <a:headEnd/>
                  <a:tailEnd/>
                </a:ln>
              </p:spPr>
              <p:txBody>
                <a:bodyPr wrap="none" anchor="ctr"/>
                <a:lstStyle/>
                <a:p>
                  <a:endParaRPr lang="en-US"/>
                </a:p>
              </p:txBody>
            </p:sp>
            <p:graphicFrame>
              <p:nvGraphicFramePr>
                <p:cNvPr id="30" name="Object 12"/>
                <p:cNvGraphicFramePr>
                  <a:graphicFrameLocks noChangeAspect="1"/>
                </p:cNvGraphicFramePr>
                <p:nvPr>
                  <p:extLst>
                    <p:ext uri="{D42A27DB-BD31-4B8C-83A1-F6EECF244321}">
                      <p14:modId xmlns:p14="http://schemas.microsoft.com/office/powerpoint/2010/main" val="3804120886"/>
                    </p:ext>
                  </p:extLst>
                </p:nvPr>
              </p:nvGraphicFramePr>
              <p:xfrm>
                <a:off x="4113" y="3144"/>
                <a:ext cx="1111" cy="279"/>
              </p:xfrm>
              <a:graphic>
                <a:graphicData uri="http://schemas.openxmlformats.org/presentationml/2006/ole">
                  <mc:AlternateContent xmlns:mc="http://schemas.openxmlformats.org/markup-compatibility/2006">
                    <mc:Choice xmlns:v="urn:schemas-microsoft-com:vml" Requires="v">
                      <p:oleObj spid="_x0000_s60947" name="Equation" r:id="rId24" imgW="698400" imgH="177480" progId="Equation.3">
                        <p:embed/>
                      </p:oleObj>
                    </mc:Choice>
                    <mc:Fallback>
                      <p:oleObj name="Equation" r:id="rId24" imgW="698400" imgH="177480" progId="Equation.3">
                        <p:embed/>
                        <p:pic>
                          <p:nvPicPr>
                            <p:cNvPr id="0" name=""/>
                            <p:cNvPicPr>
                              <a:picLocks noChangeAspect="1" noChangeArrowheads="1"/>
                            </p:cNvPicPr>
                            <p:nvPr/>
                          </p:nvPicPr>
                          <p:blipFill>
                            <a:blip r:embed="rId25"/>
                            <a:srcRect/>
                            <a:stretch>
                              <a:fillRect/>
                            </a:stretch>
                          </p:blipFill>
                          <p:spPr bwMode="auto">
                            <a:xfrm>
                              <a:off x="4113" y="3144"/>
                              <a:ext cx="1111"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13"/>
                <p:cNvGraphicFramePr>
                  <a:graphicFrameLocks noChangeAspect="1"/>
                </p:cNvGraphicFramePr>
                <p:nvPr/>
              </p:nvGraphicFramePr>
              <p:xfrm>
                <a:off x="4578" y="3462"/>
                <a:ext cx="240" cy="260"/>
              </p:xfrm>
              <a:graphic>
                <a:graphicData uri="http://schemas.openxmlformats.org/presentationml/2006/ole">
                  <mc:AlternateContent xmlns:mc="http://schemas.openxmlformats.org/markup-compatibility/2006">
                    <mc:Choice xmlns:v="urn:schemas-microsoft-com:vml" Requires="v">
                      <p:oleObj spid="_x0000_s60948" name="Equation" r:id="rId26" imgW="152280" imgH="164880" progId="Equation.3">
                        <p:embed/>
                      </p:oleObj>
                    </mc:Choice>
                    <mc:Fallback>
                      <p:oleObj name="Equation" r:id="rId26" imgW="152280" imgH="16488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578" y="3462"/>
                              <a:ext cx="240" cy="2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14"/>
                <p:cNvGraphicFramePr>
                  <a:graphicFrameLocks noChangeAspect="1"/>
                </p:cNvGraphicFramePr>
                <p:nvPr>
                  <p:extLst>
                    <p:ext uri="{D42A27DB-BD31-4B8C-83A1-F6EECF244321}">
                      <p14:modId xmlns:p14="http://schemas.microsoft.com/office/powerpoint/2010/main" val="1501042972"/>
                    </p:ext>
                  </p:extLst>
                </p:nvPr>
              </p:nvGraphicFramePr>
              <p:xfrm>
                <a:off x="3959" y="3452"/>
                <a:ext cx="626" cy="280"/>
              </p:xfrm>
              <a:graphic>
                <a:graphicData uri="http://schemas.openxmlformats.org/presentationml/2006/ole">
                  <mc:AlternateContent xmlns:mc="http://schemas.openxmlformats.org/markup-compatibility/2006">
                    <mc:Choice xmlns:v="urn:schemas-microsoft-com:vml" Requires="v">
                      <p:oleObj spid="_x0000_s60949" name="Equation" r:id="rId28" imgW="393480" imgH="177480" progId="Equation.3">
                        <p:embed/>
                      </p:oleObj>
                    </mc:Choice>
                    <mc:Fallback>
                      <p:oleObj name="Equation" r:id="rId28" imgW="393480" imgH="177480" progId="Equation.3">
                        <p:embed/>
                        <p:pic>
                          <p:nvPicPr>
                            <p:cNvPr id="0" name=""/>
                            <p:cNvPicPr>
                              <a:picLocks noChangeAspect="1" noChangeArrowheads="1"/>
                            </p:cNvPicPr>
                            <p:nvPr/>
                          </p:nvPicPr>
                          <p:blipFill>
                            <a:blip r:embed="rId29"/>
                            <a:srcRect/>
                            <a:stretch>
                              <a:fillRect/>
                            </a:stretch>
                          </p:blipFill>
                          <p:spPr bwMode="auto">
                            <a:xfrm>
                              <a:off x="3959" y="3452"/>
                              <a:ext cx="626" cy="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15"/>
                <p:cNvGraphicFramePr>
                  <a:graphicFrameLocks noChangeAspect="1"/>
                </p:cNvGraphicFramePr>
                <p:nvPr/>
              </p:nvGraphicFramePr>
              <p:xfrm>
                <a:off x="4833" y="3459"/>
                <a:ext cx="543" cy="280"/>
              </p:xfrm>
              <a:graphic>
                <a:graphicData uri="http://schemas.openxmlformats.org/presentationml/2006/ole">
                  <mc:AlternateContent xmlns:mc="http://schemas.openxmlformats.org/markup-compatibility/2006">
                    <mc:Choice xmlns:v="urn:schemas-microsoft-com:vml" Requires="v">
                      <p:oleObj spid="_x0000_s60950" name="Equation" r:id="rId30" imgW="342720" imgH="177480" progId="Equation.3">
                        <p:embed/>
                      </p:oleObj>
                    </mc:Choice>
                    <mc:Fallback>
                      <p:oleObj name="Equation" r:id="rId30" imgW="342720" imgH="177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33" y="3459"/>
                              <a:ext cx="543" cy="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5" name="Group 36"/>
              <p:cNvGrpSpPr>
                <a:grpSpLocks/>
              </p:cNvGrpSpPr>
              <p:nvPr/>
            </p:nvGrpSpPr>
            <p:grpSpPr bwMode="auto">
              <a:xfrm>
                <a:off x="1684817" y="3810461"/>
                <a:ext cx="2813050" cy="835026"/>
                <a:chOff x="1919" y="2332"/>
                <a:chExt cx="1772" cy="526"/>
              </a:xfrm>
            </p:grpSpPr>
            <p:graphicFrame>
              <p:nvGraphicFramePr>
                <p:cNvPr id="28" name="Object 11"/>
                <p:cNvGraphicFramePr>
                  <a:graphicFrameLocks noChangeAspect="1"/>
                </p:cNvGraphicFramePr>
                <p:nvPr>
                  <p:extLst>
                    <p:ext uri="{D42A27DB-BD31-4B8C-83A1-F6EECF244321}">
                      <p14:modId xmlns:p14="http://schemas.microsoft.com/office/powerpoint/2010/main" val="2393015683"/>
                    </p:ext>
                  </p:extLst>
                </p:nvPr>
              </p:nvGraphicFramePr>
              <p:xfrm>
                <a:off x="1919" y="2658"/>
                <a:ext cx="199" cy="200"/>
              </p:xfrm>
              <a:graphic>
                <a:graphicData uri="http://schemas.openxmlformats.org/presentationml/2006/ole">
                  <mc:AlternateContent xmlns:mc="http://schemas.openxmlformats.org/markup-compatibility/2006">
                    <mc:Choice xmlns:v="urn:schemas-microsoft-com:vml" Requires="v">
                      <p:oleObj spid="_x0000_s60951" name="Equation" r:id="rId31" imgW="126720" imgH="126720" progId="Equation.3">
                        <p:embed/>
                      </p:oleObj>
                    </mc:Choice>
                    <mc:Fallback>
                      <p:oleObj name="Equation" r:id="rId31" imgW="126720" imgH="126720" progId="Equation.3">
                        <p:embed/>
                        <p:pic>
                          <p:nvPicPr>
                            <p:cNvPr id="0" name=""/>
                            <p:cNvPicPr>
                              <a:picLocks noChangeAspect="1" noChangeArrowheads="1"/>
                            </p:cNvPicPr>
                            <p:nvPr/>
                          </p:nvPicPr>
                          <p:blipFill>
                            <a:blip r:embed="rId32"/>
                            <a:srcRect/>
                            <a:stretch>
                              <a:fillRect/>
                            </a:stretch>
                          </p:blipFill>
                          <p:spPr bwMode="auto">
                            <a:xfrm>
                              <a:off x="1919" y="2658"/>
                              <a:ext cx="199"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9"/>
                <p:cNvGraphicFramePr>
                  <a:graphicFrameLocks noChangeAspect="1"/>
                </p:cNvGraphicFramePr>
                <p:nvPr>
                  <p:extLst>
                    <p:ext uri="{D42A27DB-BD31-4B8C-83A1-F6EECF244321}">
                      <p14:modId xmlns:p14="http://schemas.microsoft.com/office/powerpoint/2010/main" val="2744917929"/>
                    </p:ext>
                  </p:extLst>
                </p:nvPr>
              </p:nvGraphicFramePr>
              <p:xfrm>
                <a:off x="2832" y="2332"/>
                <a:ext cx="231" cy="245"/>
              </p:xfrm>
              <a:graphic>
                <a:graphicData uri="http://schemas.openxmlformats.org/presentationml/2006/ole">
                  <mc:AlternateContent xmlns:mc="http://schemas.openxmlformats.org/markup-compatibility/2006">
                    <mc:Choice xmlns:v="urn:schemas-microsoft-com:vml" Requires="v">
                      <p:oleObj spid="_x0000_s60952" name="Equation" r:id="rId33" imgW="152280" imgH="164880" progId="Equation.3">
                        <p:embed/>
                      </p:oleObj>
                    </mc:Choice>
                    <mc:Fallback>
                      <p:oleObj name="Equation" r:id="rId33" imgW="152280" imgH="164880" progId="Equation.3">
                        <p:embed/>
                        <p:pic>
                          <p:nvPicPr>
                            <p:cNvPr id="0" name=""/>
                            <p:cNvPicPr>
                              <a:picLocks noChangeAspect="1" noChangeArrowheads="1"/>
                            </p:cNvPicPr>
                            <p:nvPr/>
                          </p:nvPicPr>
                          <p:blipFill>
                            <a:blip r:embed="rId34"/>
                            <a:srcRect/>
                            <a:stretch>
                              <a:fillRect/>
                            </a:stretch>
                          </p:blipFill>
                          <p:spPr bwMode="auto">
                            <a:xfrm>
                              <a:off x="2832" y="2332"/>
                              <a:ext cx="231" cy="245"/>
                            </a:xfrm>
                            <a:prstGeom prst="rect">
                              <a:avLst/>
                            </a:prstGeom>
                            <a:noFill/>
                            <a:extLst/>
                          </p:spPr>
                        </p:pic>
                      </p:oleObj>
                    </mc:Fallback>
                  </mc:AlternateContent>
                </a:graphicData>
              </a:graphic>
            </p:graphicFrame>
            <p:graphicFrame>
              <p:nvGraphicFramePr>
                <p:cNvPr id="27" name="Object 10"/>
                <p:cNvGraphicFramePr>
                  <a:graphicFrameLocks noChangeAspect="1"/>
                </p:cNvGraphicFramePr>
                <p:nvPr>
                  <p:extLst>
                    <p:ext uri="{D42A27DB-BD31-4B8C-83A1-F6EECF244321}">
                      <p14:modId xmlns:p14="http://schemas.microsoft.com/office/powerpoint/2010/main" val="1366038776"/>
                    </p:ext>
                  </p:extLst>
                </p:nvPr>
              </p:nvGraphicFramePr>
              <p:xfrm>
                <a:off x="3500" y="2332"/>
                <a:ext cx="191" cy="264"/>
              </p:xfrm>
              <a:graphic>
                <a:graphicData uri="http://schemas.openxmlformats.org/presentationml/2006/ole">
                  <mc:AlternateContent xmlns:mc="http://schemas.openxmlformats.org/markup-compatibility/2006">
                    <mc:Choice xmlns:v="urn:schemas-microsoft-com:vml" Requires="v">
                      <p:oleObj spid="_x0000_s60953" name="Equation" r:id="rId35" imgW="126720" imgH="177480" progId="Equation.3">
                        <p:embed/>
                      </p:oleObj>
                    </mc:Choice>
                    <mc:Fallback>
                      <p:oleObj name="Equation" r:id="rId35" imgW="126720" imgH="177480" progId="Equation.3">
                        <p:embed/>
                        <p:pic>
                          <p:nvPicPr>
                            <p:cNvPr id="0" name=""/>
                            <p:cNvPicPr>
                              <a:picLocks noChangeAspect="1" noChangeArrowheads="1"/>
                            </p:cNvPicPr>
                            <p:nvPr/>
                          </p:nvPicPr>
                          <p:blipFill>
                            <a:blip r:embed="rId36"/>
                            <a:srcRect/>
                            <a:stretch>
                              <a:fillRect/>
                            </a:stretch>
                          </p:blipFill>
                          <p:spPr bwMode="auto">
                            <a:xfrm>
                              <a:off x="3500" y="2332"/>
                              <a:ext cx="191" cy="264"/>
                            </a:xfrm>
                            <a:prstGeom prst="rect">
                              <a:avLst/>
                            </a:prstGeom>
                            <a:noFill/>
                            <a:extLst/>
                          </p:spPr>
                        </p:pic>
                      </p:oleObj>
                    </mc:Fallback>
                  </mc:AlternateContent>
                </a:graphicData>
              </a:graphic>
            </p:graphicFrame>
          </p:grpSp>
        </p:grpSp>
        <p:cxnSp>
          <p:nvCxnSpPr>
            <p:cNvPr id="40" name="Straight Connector 39"/>
            <p:cNvCxnSpPr/>
            <p:nvPr/>
          </p:nvCxnSpPr>
          <p:spPr bwMode="auto">
            <a:xfrm>
              <a:off x="508000" y="3073991"/>
              <a:ext cx="7910286" cy="1588"/>
            </a:xfrm>
            <a:prstGeom prst="line">
              <a:avLst/>
            </a:prstGeom>
            <a:noFill/>
            <a:ln w="28575" cap="flat" cmpd="sng" algn="ctr">
              <a:solidFill>
                <a:srgbClr val="C00000"/>
              </a:solidFill>
              <a:prstDash val="solid"/>
              <a:round/>
              <a:headEnd type="none" w="med" len="med"/>
              <a:tailEnd type="none" w="med" len="med"/>
            </a:ln>
            <a:effectLst/>
          </p:spPr>
        </p:cxnSp>
        <p:sp>
          <p:nvSpPr>
            <p:cNvPr id="45" name="Rectangle 2"/>
            <p:cNvSpPr txBox="1">
              <a:spLocks noChangeArrowheads="1"/>
            </p:cNvSpPr>
            <p:nvPr/>
          </p:nvSpPr>
          <p:spPr bwMode="auto">
            <a:xfrm>
              <a:off x="977588" y="3613206"/>
              <a:ext cx="4140869" cy="1080959"/>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Pct val="100000"/>
                <a:buFontTx/>
                <a:buNone/>
                <a:tabLst/>
                <a:defRPr/>
              </a:pPr>
              <a:r>
                <a:rPr lang="en-US" sz="2400" kern="0" dirty="0" smtClean="0">
                  <a:solidFill>
                    <a:srgbClr val="000000"/>
                  </a:solidFill>
                </a:rPr>
                <a:t>Given constants</a:t>
              </a:r>
              <a:r>
                <a:rPr lang="en-US" sz="2400" kern="0" dirty="0">
                  <a:solidFill>
                    <a:srgbClr val="000000"/>
                  </a:solidFill>
                </a:rPr>
                <a:t> </a:t>
              </a:r>
              <a:r>
                <a:rPr lang="en-US" sz="2400" kern="0" dirty="0" smtClean="0">
                  <a:solidFill>
                    <a:srgbClr val="000000"/>
                  </a:solidFill>
                </a:rPr>
                <a:t>       and      </a:t>
              </a:r>
            </a:p>
            <a:p>
              <a:pPr marL="342900" marR="0" lvl="0" indent="-342900" algn="l" defTabSz="914400" rtl="0" eaLnBrk="0" fontAlgn="base" latinLnBrk="0" hangingPunct="0">
                <a:lnSpc>
                  <a:spcPct val="100000"/>
                </a:lnSpc>
                <a:spcBef>
                  <a:spcPct val="20000"/>
                </a:spcBef>
                <a:spcAft>
                  <a:spcPct val="0"/>
                </a:spcAft>
                <a:buClrTx/>
                <a:buSzPct val="100000"/>
                <a:buFontTx/>
                <a:buNone/>
                <a:tabLst/>
                <a:defRPr/>
              </a:pPr>
              <a:r>
                <a:rPr lang="en-US" sz="2400" kern="0" dirty="0" smtClean="0">
                  <a:solidFill>
                    <a:srgbClr val="000000"/>
                  </a:solidFill>
                </a:rPr>
                <a:t>Find  </a:t>
              </a:r>
              <a:r>
                <a:rPr kumimoji="0" lang="en-US" sz="2400" b="0" i="0" u="none" strike="noStrike" kern="0" cap="none" spc="0" normalizeH="0" baseline="0" noProof="0" dirty="0" smtClean="0">
                  <a:ln>
                    <a:noFill/>
                  </a:ln>
                  <a:solidFill>
                    <a:srgbClr val="000000"/>
                  </a:solidFill>
                  <a:effectLst/>
                  <a:uLnTx/>
                  <a:uFillTx/>
                  <a:latin typeface="+mn-lt"/>
                </a:rPr>
                <a:t>     such</a:t>
              </a:r>
              <a:r>
                <a:rPr kumimoji="0" lang="en-US" sz="2400" b="0" i="0" u="none" strike="noStrike" kern="0" cap="none" spc="0" normalizeH="0" noProof="0" dirty="0" smtClean="0">
                  <a:ln>
                    <a:noFill/>
                  </a:ln>
                  <a:solidFill>
                    <a:srgbClr val="000000"/>
                  </a:solidFill>
                  <a:effectLst/>
                  <a:uLnTx/>
                  <a:uFillTx/>
                  <a:latin typeface="+mn-lt"/>
                </a:rPr>
                <a:t> that:</a:t>
              </a:r>
              <a:endParaRPr kumimoji="0" lang="en-US" sz="2400" b="0" i="0" u="none" strike="noStrike" kern="0" cap="none" spc="0" normalizeH="0" baseline="0" noProof="0" dirty="0" smtClean="0">
                <a:ln>
                  <a:noFill/>
                </a:ln>
                <a:solidFill>
                  <a:srgbClr val="000000"/>
                </a:solidFill>
                <a:effectLst/>
                <a:uLnTx/>
                <a:uFillTx/>
                <a:latin typeface="+mn-lt"/>
              </a:endParaRPr>
            </a:p>
          </p:txBody>
        </p:sp>
        <p:sp>
          <p:nvSpPr>
            <p:cNvPr id="44" name="Rectangle 43"/>
            <p:cNvSpPr/>
            <p:nvPr/>
          </p:nvSpPr>
          <p:spPr>
            <a:xfrm>
              <a:off x="83625" y="3197599"/>
              <a:ext cx="8659851" cy="424732"/>
            </a:xfrm>
            <a:prstGeom prst="rect">
              <a:avLst/>
            </a:prstGeom>
          </p:spPr>
          <p:txBody>
            <a:bodyPr wrap="square">
              <a:spAutoFit/>
            </a:bodyPr>
            <a:lstStyle/>
            <a:p>
              <a:pPr marL="201168" lvl="1">
                <a:lnSpc>
                  <a:spcPct val="90000"/>
                </a:lnSpc>
                <a:spcBef>
                  <a:spcPts val="200"/>
                </a:spcBef>
                <a:spcAft>
                  <a:spcPts val="400"/>
                </a:spcAft>
                <a:buClr>
                  <a:schemeClr val="accent1"/>
                </a:buClr>
              </a:pPr>
              <a:r>
                <a:rPr lang="en-US" sz="2400" dirty="0"/>
                <a:t>L</a:t>
              </a:r>
              <a:r>
                <a:rPr lang="en-US" sz="2400" dirty="0" smtClean="0"/>
                <a:t>inear </a:t>
              </a:r>
              <a:r>
                <a:rPr lang="en-US" sz="2400" dirty="0"/>
                <a:t>c</a:t>
              </a:r>
              <a:r>
                <a:rPr lang="en-US" sz="2400" dirty="0" smtClean="0"/>
                <a:t>omplementarity problem (LCP)</a:t>
              </a:r>
            </a:p>
          </p:txBody>
        </p:sp>
      </p:grpSp>
    </p:spTree>
    <p:extLst>
      <p:ext uri="{BB962C8B-B14F-4D97-AF65-F5344CB8AC3E}">
        <p14:creationId xmlns:p14="http://schemas.microsoft.com/office/powerpoint/2010/main" val="233011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1"/>
            <a:ext cx="8649477" cy="1091682"/>
            <a:chOff x="0" y="1"/>
            <a:chExt cx="11532637" cy="1091682"/>
          </a:xfrm>
        </p:grpSpPr>
        <p:sp>
          <p:nvSpPr>
            <p:cNvPr id="5" name="Title 1"/>
            <p:cNvSpPr txBox="1">
              <a:spLocks/>
            </p:cNvSpPr>
            <p:nvPr/>
          </p:nvSpPr>
          <p:spPr>
            <a:xfrm>
              <a:off x="0" y="1"/>
              <a:ext cx="11532637" cy="109168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85000"/>
                </a:lnSpc>
                <a:spcBef>
                  <a:spcPct val="0"/>
                </a:spcBef>
                <a:spcAft>
                  <a:spcPts val="0"/>
                </a:spcAft>
                <a:buClrTx/>
                <a:buSzTx/>
                <a:buFontTx/>
                <a:buNone/>
                <a:tabLst/>
                <a:defRPr/>
              </a:pPr>
              <a:r>
                <a:rPr lang="en-US" sz="4000" spc="-50" dirty="0" smtClean="0">
                  <a:solidFill>
                    <a:schemeClr val="tx1">
                      <a:lumMod val="75000"/>
                      <a:lumOff val="25000"/>
                    </a:schemeClr>
                  </a:solidFill>
                  <a:latin typeface="+mj-lt"/>
                  <a:ea typeface="+mj-ea"/>
                  <a:cs typeface="+mj-cs"/>
                </a:rPr>
                <a:t>Contact Models are Nasty</a:t>
              </a:r>
              <a:endParaRPr kumimoji="0" lang="en-US" sz="2000" b="0" i="0" u="none" strike="noStrike" kern="1200" cap="none" spc="-50" normalizeH="0" baseline="0" noProof="0" dirty="0">
                <a:ln>
                  <a:noFill/>
                </a:ln>
                <a:solidFill>
                  <a:schemeClr val="tx1">
                    <a:lumMod val="75000"/>
                    <a:lumOff val="25000"/>
                  </a:schemeClr>
                </a:solidFill>
                <a:effectLst/>
                <a:uLnTx/>
                <a:uFillTx/>
                <a:latin typeface="+mj-lt"/>
                <a:ea typeface="+mj-ea"/>
                <a:cs typeface="+mj-cs"/>
              </a:endParaRPr>
            </a:p>
          </p:txBody>
        </p:sp>
        <p:cxnSp>
          <p:nvCxnSpPr>
            <p:cNvPr id="6" name="直接连接符 5"/>
            <p:cNvCxnSpPr/>
            <p:nvPr/>
          </p:nvCxnSpPr>
          <p:spPr>
            <a:xfrm>
              <a:off x="485190" y="905069"/>
              <a:ext cx="10832840" cy="0"/>
            </a:xfrm>
            <a:prstGeom prst="line">
              <a:avLst/>
            </a:prstGeom>
            <a:ln w="19050">
              <a:solidFill>
                <a:srgbClr val="00B0F0"/>
              </a:solidFill>
            </a:ln>
          </p:spPr>
          <p:style>
            <a:lnRef idx="3">
              <a:schemeClr val="accent1"/>
            </a:lnRef>
            <a:fillRef idx="0">
              <a:schemeClr val="accent1"/>
            </a:fillRef>
            <a:effectRef idx="2">
              <a:schemeClr val="accent1"/>
            </a:effectRef>
            <a:fontRef idx="minor">
              <a:schemeClr val="tx1"/>
            </a:fontRef>
          </p:style>
        </p:cxnSp>
      </p:grpSp>
      <p:sp>
        <p:nvSpPr>
          <p:cNvPr id="13" name="灯片编号占位符 12"/>
          <p:cNvSpPr>
            <a:spLocks noGrp="1"/>
          </p:cNvSpPr>
          <p:nvPr>
            <p:ph type="sldNum" sz="quarter" idx="12"/>
          </p:nvPr>
        </p:nvSpPr>
        <p:spPr>
          <a:xfrm>
            <a:off x="6481168" y="6425372"/>
            <a:ext cx="2133600" cy="365125"/>
          </a:xfrm>
        </p:spPr>
        <p:txBody>
          <a:bodyPr/>
          <a:lstStyle/>
          <a:p>
            <a:fld id="{4FAB73BC-B049-4115-A692-8D63A059BFB8}" type="slidenum">
              <a:rPr lang="en-US" smtClean="0"/>
              <a:pPr/>
              <a:t>12</a:t>
            </a:fld>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1122" y="-6679"/>
            <a:ext cx="872878" cy="843782"/>
          </a:xfrm>
          <a:prstGeom prst="rect">
            <a:avLst/>
          </a:prstGeom>
        </p:spPr>
      </p:pic>
      <p:pic>
        <p:nvPicPr>
          <p:cNvPr id="20" name="Picture 19" descr="equations_of_motion.bmp"/>
          <p:cNvPicPr>
            <a:picLocks noChangeAspect="1"/>
          </p:cNvPicPr>
          <p:nvPr/>
        </p:nvPicPr>
        <p:blipFill>
          <a:blip r:embed="rId4" cstate="print"/>
          <a:stretch>
            <a:fillRect/>
          </a:stretch>
        </p:blipFill>
        <p:spPr>
          <a:xfrm>
            <a:off x="14747" y="3407550"/>
            <a:ext cx="10092643" cy="2986088"/>
          </a:xfrm>
          <a:prstGeom prst="rect">
            <a:avLst/>
          </a:prstGeom>
        </p:spPr>
      </p:pic>
      <p:sp>
        <p:nvSpPr>
          <p:cNvPr id="22" name="Rectangle 8"/>
          <p:cNvSpPr>
            <a:spLocks noChangeArrowheads="1"/>
          </p:cNvSpPr>
          <p:nvPr/>
        </p:nvSpPr>
        <p:spPr bwMode="auto">
          <a:xfrm>
            <a:off x="152399" y="6052138"/>
            <a:ext cx="5181600" cy="286871"/>
          </a:xfrm>
          <a:prstGeom prst="rect">
            <a:avLst/>
          </a:prstGeom>
          <a:solidFill>
            <a:srgbClr val="FFFF66">
              <a:alpha val="25000"/>
            </a:srgbClr>
          </a:solidFill>
          <a:ln w="12700" cap="sq">
            <a:solidFill>
              <a:srgbClr val="000000">
                <a:alpha val="40000"/>
              </a:srgbClr>
            </a:solidFill>
            <a:miter lim="800000"/>
            <a:headEnd/>
            <a:tailEnd/>
          </a:ln>
        </p:spPr>
        <p:txBody>
          <a:bodyPr wrap="none" anchor="ctr"/>
          <a:lstStyle/>
          <a:p>
            <a:endParaRPr lang="en-US"/>
          </a:p>
        </p:txBody>
      </p:sp>
      <p:sp>
        <p:nvSpPr>
          <p:cNvPr id="23" name="Rectangle 8"/>
          <p:cNvSpPr>
            <a:spLocks noChangeArrowheads="1"/>
          </p:cNvSpPr>
          <p:nvPr/>
        </p:nvSpPr>
        <p:spPr bwMode="auto">
          <a:xfrm>
            <a:off x="35857" y="4869977"/>
            <a:ext cx="2590800" cy="340658"/>
          </a:xfrm>
          <a:prstGeom prst="rect">
            <a:avLst/>
          </a:prstGeom>
          <a:solidFill>
            <a:srgbClr val="FFFF66">
              <a:alpha val="25000"/>
            </a:srgbClr>
          </a:solidFill>
          <a:ln w="12700" cap="sq">
            <a:solidFill>
              <a:srgbClr val="000000">
                <a:alpha val="40000"/>
              </a:srgbClr>
            </a:solidFill>
            <a:miter lim="800000"/>
            <a:headEnd/>
            <a:tailEnd/>
          </a:ln>
        </p:spPr>
        <p:txBody>
          <a:bodyPr wrap="none" anchor="ctr"/>
          <a:lstStyle/>
          <a:p>
            <a:endParaRPr lang="en-US"/>
          </a:p>
        </p:txBody>
      </p:sp>
      <p:grpSp>
        <p:nvGrpSpPr>
          <p:cNvPr id="24" name="Group 23"/>
          <p:cNvGrpSpPr/>
          <p:nvPr/>
        </p:nvGrpSpPr>
        <p:grpSpPr>
          <a:xfrm>
            <a:off x="40341" y="3062409"/>
            <a:ext cx="9067800" cy="740768"/>
            <a:chOff x="40342" y="2038290"/>
            <a:chExt cx="9067800" cy="740768"/>
          </a:xfrm>
        </p:grpSpPr>
        <p:sp>
          <p:nvSpPr>
            <p:cNvPr id="25" name="TextBox 24"/>
            <p:cNvSpPr txBox="1"/>
            <p:nvPr/>
          </p:nvSpPr>
          <p:spPr>
            <a:xfrm>
              <a:off x="3768288" y="2038290"/>
              <a:ext cx="3276600" cy="400110"/>
            </a:xfrm>
            <a:prstGeom prst="rect">
              <a:avLst/>
            </a:prstGeom>
            <a:noFill/>
          </p:spPr>
          <p:txBody>
            <a:bodyPr wrap="square" rtlCol="0">
              <a:spAutoFit/>
            </a:bodyPr>
            <a:lstStyle/>
            <a:p>
              <a:r>
                <a:rPr lang="en-US" sz="2000" b="1" dirty="0" smtClean="0">
                  <a:solidFill>
                    <a:srgbClr val="3333F7"/>
                  </a:solidFill>
                </a:rPr>
                <a:t>Newton-Euler, i.e., f=ma</a:t>
              </a:r>
              <a:endParaRPr lang="en-US" sz="2000" b="1" dirty="0">
                <a:solidFill>
                  <a:srgbClr val="3333F7"/>
                </a:solidFill>
              </a:endParaRPr>
            </a:p>
          </p:txBody>
        </p:sp>
        <p:sp>
          <p:nvSpPr>
            <p:cNvPr id="27" name="Rectangle 8"/>
            <p:cNvSpPr>
              <a:spLocks noChangeArrowheads="1"/>
            </p:cNvSpPr>
            <p:nvPr/>
          </p:nvSpPr>
          <p:spPr bwMode="auto">
            <a:xfrm>
              <a:off x="40342" y="2398058"/>
              <a:ext cx="9067800" cy="381000"/>
            </a:xfrm>
            <a:prstGeom prst="rect">
              <a:avLst/>
            </a:prstGeom>
            <a:noFill/>
            <a:ln w="28575" cap="sq">
              <a:solidFill>
                <a:srgbClr val="3333F7"/>
              </a:solidFill>
              <a:miter lim="800000"/>
              <a:headEnd/>
              <a:tailEnd/>
            </a:ln>
          </p:spPr>
          <p:txBody>
            <a:bodyPr wrap="none" anchor="ctr"/>
            <a:lstStyle/>
            <a:p>
              <a:endParaRPr lang="en-US"/>
            </a:p>
          </p:txBody>
        </p:sp>
      </p:grpSp>
      <p:grpSp>
        <p:nvGrpSpPr>
          <p:cNvPr id="28" name="Group 27"/>
          <p:cNvGrpSpPr/>
          <p:nvPr/>
        </p:nvGrpSpPr>
        <p:grpSpPr>
          <a:xfrm>
            <a:off x="670463" y="3843519"/>
            <a:ext cx="9292957" cy="400110"/>
            <a:chOff x="670464" y="2819400"/>
            <a:chExt cx="9292957" cy="400110"/>
          </a:xfrm>
        </p:grpSpPr>
        <p:sp>
          <p:nvSpPr>
            <p:cNvPr id="29" name="TextBox 28"/>
            <p:cNvSpPr txBox="1"/>
            <p:nvPr/>
          </p:nvSpPr>
          <p:spPr>
            <a:xfrm>
              <a:off x="6686821" y="2819400"/>
              <a:ext cx="3276600" cy="400110"/>
            </a:xfrm>
            <a:prstGeom prst="rect">
              <a:avLst/>
            </a:prstGeom>
            <a:noFill/>
          </p:spPr>
          <p:txBody>
            <a:bodyPr wrap="square" rtlCol="0">
              <a:spAutoFit/>
            </a:bodyPr>
            <a:lstStyle/>
            <a:p>
              <a:r>
                <a:rPr lang="en-US" sz="2000" b="1" dirty="0" smtClean="0">
                  <a:solidFill>
                    <a:srgbClr val="45C767"/>
                  </a:solidFill>
                </a:rPr>
                <a:t>Velocity Kinematics</a:t>
              </a:r>
              <a:endParaRPr lang="en-US" sz="2000" b="1" dirty="0">
                <a:solidFill>
                  <a:srgbClr val="45C767"/>
                </a:solidFill>
              </a:endParaRPr>
            </a:p>
          </p:txBody>
        </p:sp>
        <p:sp>
          <p:nvSpPr>
            <p:cNvPr id="30" name="Rectangle 8"/>
            <p:cNvSpPr>
              <a:spLocks noChangeArrowheads="1"/>
            </p:cNvSpPr>
            <p:nvPr/>
          </p:nvSpPr>
          <p:spPr bwMode="auto">
            <a:xfrm flipV="1">
              <a:off x="670464" y="2822702"/>
              <a:ext cx="1434362" cy="363071"/>
            </a:xfrm>
            <a:prstGeom prst="rect">
              <a:avLst/>
            </a:prstGeom>
            <a:noFill/>
            <a:ln w="28575" cap="sq">
              <a:solidFill>
                <a:srgbClr val="45C767"/>
              </a:solidFill>
              <a:miter lim="800000"/>
              <a:headEnd/>
              <a:tailEnd/>
            </a:ln>
          </p:spPr>
          <p:txBody>
            <a:bodyPr wrap="none" anchor="ctr"/>
            <a:lstStyle/>
            <a:p>
              <a:endParaRPr lang="en-US"/>
            </a:p>
          </p:txBody>
        </p:sp>
        <p:cxnSp>
          <p:nvCxnSpPr>
            <p:cNvPr id="31" name="Straight Arrow Connector 30"/>
            <p:cNvCxnSpPr/>
            <p:nvPr/>
          </p:nvCxnSpPr>
          <p:spPr>
            <a:xfrm rot="10800000">
              <a:off x="2502804" y="3007658"/>
              <a:ext cx="4023360" cy="1588"/>
            </a:xfrm>
            <a:prstGeom prst="straightConnector1">
              <a:avLst/>
            </a:prstGeom>
            <a:ln w="28575">
              <a:solidFill>
                <a:srgbClr val="45C767"/>
              </a:solidFill>
              <a:tailEnd type="arrow"/>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685799" y="4241267"/>
            <a:ext cx="9298550" cy="609599"/>
            <a:chOff x="685800" y="3217148"/>
            <a:chExt cx="9298550" cy="609599"/>
          </a:xfrm>
        </p:grpSpPr>
        <p:sp>
          <p:nvSpPr>
            <p:cNvPr id="33" name="TextBox 32"/>
            <p:cNvSpPr txBox="1"/>
            <p:nvPr/>
          </p:nvSpPr>
          <p:spPr>
            <a:xfrm>
              <a:off x="6707750" y="3297832"/>
              <a:ext cx="3276600" cy="400110"/>
            </a:xfrm>
            <a:prstGeom prst="rect">
              <a:avLst/>
            </a:prstGeom>
            <a:noFill/>
          </p:spPr>
          <p:txBody>
            <a:bodyPr wrap="square" rtlCol="0">
              <a:spAutoFit/>
            </a:bodyPr>
            <a:lstStyle/>
            <a:p>
              <a:r>
                <a:rPr lang="en-US" sz="2000" b="1" dirty="0" smtClean="0">
                  <a:solidFill>
                    <a:srgbClr val="BC8F00"/>
                  </a:solidFill>
                </a:rPr>
                <a:t>Joint Constraints</a:t>
              </a:r>
              <a:endParaRPr lang="en-US" sz="2000" b="1" dirty="0">
                <a:solidFill>
                  <a:srgbClr val="BC8F00"/>
                </a:solidFill>
              </a:endParaRPr>
            </a:p>
          </p:txBody>
        </p:sp>
        <p:grpSp>
          <p:nvGrpSpPr>
            <p:cNvPr id="34" name="Group 33"/>
            <p:cNvGrpSpPr/>
            <p:nvPr/>
          </p:nvGrpSpPr>
          <p:grpSpPr>
            <a:xfrm>
              <a:off x="685800" y="3217148"/>
              <a:ext cx="5882640" cy="609599"/>
              <a:chOff x="685800" y="3217148"/>
              <a:chExt cx="5882640" cy="609599"/>
            </a:xfrm>
          </p:grpSpPr>
          <p:sp>
            <p:nvSpPr>
              <p:cNvPr id="36" name="Rectangle 8"/>
              <p:cNvSpPr>
                <a:spLocks noChangeArrowheads="1"/>
              </p:cNvSpPr>
              <p:nvPr/>
            </p:nvSpPr>
            <p:spPr bwMode="auto">
              <a:xfrm flipV="1">
                <a:off x="685800" y="3217148"/>
                <a:ext cx="2971800" cy="609599"/>
              </a:xfrm>
              <a:prstGeom prst="rect">
                <a:avLst/>
              </a:prstGeom>
              <a:noFill/>
              <a:ln w="28575" cap="sq">
                <a:solidFill>
                  <a:srgbClr val="BC8F00"/>
                </a:solidFill>
                <a:miter lim="800000"/>
                <a:headEnd/>
                <a:tailEnd/>
              </a:ln>
            </p:spPr>
            <p:txBody>
              <a:bodyPr wrap="none" anchor="ctr"/>
              <a:lstStyle/>
              <a:p>
                <a:endParaRPr lang="en-US"/>
              </a:p>
            </p:txBody>
          </p:sp>
          <p:cxnSp>
            <p:nvCxnSpPr>
              <p:cNvPr id="37" name="Straight Arrow Connector 36"/>
              <p:cNvCxnSpPr/>
              <p:nvPr/>
            </p:nvCxnSpPr>
            <p:spPr>
              <a:xfrm rot="10800000" flipV="1">
                <a:off x="4053840" y="3505198"/>
                <a:ext cx="2514600" cy="1"/>
              </a:xfrm>
              <a:prstGeom prst="straightConnector1">
                <a:avLst/>
              </a:prstGeom>
              <a:ln w="28575">
                <a:solidFill>
                  <a:srgbClr val="BC8F00"/>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38" name="Group 37"/>
          <p:cNvGrpSpPr/>
          <p:nvPr/>
        </p:nvGrpSpPr>
        <p:grpSpPr>
          <a:xfrm>
            <a:off x="72297" y="5240835"/>
            <a:ext cx="8509079" cy="1138516"/>
            <a:chOff x="116542" y="4216716"/>
            <a:chExt cx="8509079" cy="1138516"/>
          </a:xfrm>
        </p:grpSpPr>
        <p:sp>
          <p:nvSpPr>
            <p:cNvPr id="39" name="TextBox 38"/>
            <p:cNvSpPr txBox="1"/>
            <p:nvPr/>
          </p:nvSpPr>
          <p:spPr>
            <a:xfrm>
              <a:off x="6787842" y="4548954"/>
              <a:ext cx="1837779" cy="400110"/>
            </a:xfrm>
            <a:prstGeom prst="rect">
              <a:avLst/>
            </a:prstGeom>
            <a:noFill/>
          </p:spPr>
          <p:txBody>
            <a:bodyPr wrap="square" rtlCol="0">
              <a:spAutoFit/>
            </a:bodyPr>
            <a:lstStyle/>
            <a:p>
              <a:r>
                <a:rPr lang="en-US" sz="2000" b="1" dirty="0" smtClean="0">
                  <a:solidFill>
                    <a:srgbClr val="C00000"/>
                  </a:solidFill>
                </a:rPr>
                <a:t>Dry Friction</a:t>
              </a:r>
              <a:endParaRPr lang="en-US" sz="2000" b="1" dirty="0">
                <a:solidFill>
                  <a:srgbClr val="C00000"/>
                </a:solidFill>
              </a:endParaRPr>
            </a:p>
          </p:txBody>
        </p:sp>
        <p:grpSp>
          <p:nvGrpSpPr>
            <p:cNvPr id="40" name="Group 39"/>
            <p:cNvGrpSpPr/>
            <p:nvPr/>
          </p:nvGrpSpPr>
          <p:grpSpPr>
            <a:xfrm>
              <a:off x="116542" y="4216716"/>
              <a:ext cx="6512858" cy="1138516"/>
              <a:chOff x="116542" y="4216716"/>
              <a:chExt cx="6512858" cy="1138516"/>
            </a:xfrm>
          </p:grpSpPr>
          <p:sp>
            <p:nvSpPr>
              <p:cNvPr id="41" name="Rectangle 8"/>
              <p:cNvSpPr>
                <a:spLocks noChangeArrowheads="1"/>
              </p:cNvSpPr>
              <p:nvPr/>
            </p:nvSpPr>
            <p:spPr bwMode="auto">
              <a:xfrm>
                <a:off x="116542" y="4216716"/>
                <a:ext cx="5257800" cy="1138516"/>
              </a:xfrm>
              <a:prstGeom prst="rect">
                <a:avLst/>
              </a:prstGeom>
              <a:noFill/>
              <a:ln w="28575" cap="sq">
                <a:solidFill>
                  <a:srgbClr val="C0504D"/>
                </a:solidFill>
                <a:miter lim="800000"/>
                <a:headEnd/>
                <a:tailEnd/>
              </a:ln>
            </p:spPr>
            <p:txBody>
              <a:bodyPr wrap="none" anchor="ctr"/>
              <a:lstStyle/>
              <a:p>
                <a:endParaRPr lang="en-US"/>
              </a:p>
            </p:txBody>
          </p:sp>
          <p:cxnSp>
            <p:nvCxnSpPr>
              <p:cNvPr id="42" name="Straight Arrow Connector 41"/>
              <p:cNvCxnSpPr/>
              <p:nvPr/>
            </p:nvCxnSpPr>
            <p:spPr>
              <a:xfrm rot="10800000">
                <a:off x="5504688" y="4766184"/>
                <a:ext cx="1124712"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43" name="Group 42"/>
          <p:cNvGrpSpPr/>
          <p:nvPr/>
        </p:nvGrpSpPr>
        <p:grpSpPr>
          <a:xfrm>
            <a:off x="35857" y="4800261"/>
            <a:ext cx="9845754" cy="414858"/>
            <a:chOff x="35858" y="3776142"/>
            <a:chExt cx="9845754" cy="414858"/>
          </a:xfrm>
        </p:grpSpPr>
        <p:sp>
          <p:nvSpPr>
            <p:cNvPr id="44" name="TextBox 43"/>
            <p:cNvSpPr txBox="1"/>
            <p:nvPr/>
          </p:nvSpPr>
          <p:spPr>
            <a:xfrm>
              <a:off x="6605012" y="3776142"/>
              <a:ext cx="3276600" cy="400110"/>
            </a:xfrm>
            <a:prstGeom prst="rect">
              <a:avLst/>
            </a:prstGeom>
            <a:noFill/>
          </p:spPr>
          <p:txBody>
            <a:bodyPr wrap="square" rtlCol="0">
              <a:spAutoFit/>
            </a:bodyPr>
            <a:lstStyle/>
            <a:p>
              <a:r>
                <a:rPr lang="en-US" sz="2000" b="1" dirty="0" smtClean="0">
                  <a:solidFill>
                    <a:srgbClr val="892799"/>
                  </a:solidFill>
                </a:rPr>
                <a:t>  Non-Penetration</a:t>
              </a:r>
              <a:endParaRPr lang="en-US" sz="2000" b="1" dirty="0">
                <a:solidFill>
                  <a:srgbClr val="892799"/>
                </a:solidFill>
              </a:endParaRPr>
            </a:p>
          </p:txBody>
        </p:sp>
        <p:grpSp>
          <p:nvGrpSpPr>
            <p:cNvPr id="45" name="Group 44"/>
            <p:cNvGrpSpPr/>
            <p:nvPr/>
          </p:nvGrpSpPr>
          <p:grpSpPr>
            <a:xfrm>
              <a:off x="35858" y="3810000"/>
              <a:ext cx="6505055" cy="381000"/>
              <a:chOff x="35858" y="3810000"/>
              <a:chExt cx="6505055" cy="381000"/>
            </a:xfrm>
          </p:grpSpPr>
          <p:sp>
            <p:nvSpPr>
              <p:cNvPr id="46" name="Rectangle 8"/>
              <p:cNvSpPr>
                <a:spLocks noChangeArrowheads="1"/>
              </p:cNvSpPr>
              <p:nvPr/>
            </p:nvSpPr>
            <p:spPr bwMode="auto">
              <a:xfrm flipV="1">
                <a:off x="35858" y="3810000"/>
                <a:ext cx="2572872" cy="381000"/>
              </a:xfrm>
              <a:prstGeom prst="rect">
                <a:avLst/>
              </a:prstGeom>
              <a:noFill/>
              <a:ln w="28575" cap="sq">
                <a:solidFill>
                  <a:srgbClr val="892799"/>
                </a:solidFill>
                <a:miter lim="800000"/>
                <a:headEnd/>
                <a:tailEnd/>
              </a:ln>
            </p:spPr>
            <p:txBody>
              <a:bodyPr wrap="none" anchor="ctr"/>
              <a:lstStyle/>
              <a:p>
                <a:endParaRPr lang="en-US"/>
              </a:p>
            </p:txBody>
          </p:sp>
          <p:cxnSp>
            <p:nvCxnSpPr>
              <p:cNvPr id="47" name="Straight Arrow Connector 46"/>
              <p:cNvCxnSpPr/>
              <p:nvPr/>
            </p:nvCxnSpPr>
            <p:spPr>
              <a:xfrm flipH="1">
                <a:off x="3162300" y="4011413"/>
                <a:ext cx="3378613" cy="4774"/>
              </a:xfrm>
              <a:prstGeom prst="straightConnector1">
                <a:avLst/>
              </a:prstGeom>
              <a:ln w="28575">
                <a:solidFill>
                  <a:srgbClr val="892799"/>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48" name="Group 47"/>
          <p:cNvGrpSpPr/>
          <p:nvPr/>
        </p:nvGrpSpPr>
        <p:grpSpPr>
          <a:xfrm>
            <a:off x="35857" y="2742861"/>
            <a:ext cx="9080190" cy="1066800"/>
            <a:chOff x="35858" y="1295400"/>
            <a:chExt cx="9080190" cy="1066800"/>
          </a:xfrm>
        </p:grpSpPr>
        <p:sp>
          <p:nvSpPr>
            <p:cNvPr id="49" name="TextBox 48"/>
            <p:cNvSpPr txBox="1"/>
            <p:nvPr/>
          </p:nvSpPr>
          <p:spPr>
            <a:xfrm>
              <a:off x="4514484" y="1610538"/>
              <a:ext cx="1763622" cy="400110"/>
            </a:xfrm>
            <a:prstGeom prst="rect">
              <a:avLst/>
            </a:prstGeom>
            <a:noFill/>
          </p:spPr>
          <p:txBody>
            <a:bodyPr wrap="square" rtlCol="0">
              <a:spAutoFit/>
            </a:bodyPr>
            <a:lstStyle/>
            <a:p>
              <a:r>
                <a:rPr lang="en-US" sz="2000" b="1" dirty="0" smtClean="0">
                  <a:solidFill>
                    <a:srgbClr val="3333F7"/>
                  </a:solidFill>
                </a:rPr>
                <a:t>Friction</a:t>
              </a:r>
              <a:endParaRPr lang="en-US" sz="2000" b="1" dirty="0">
                <a:solidFill>
                  <a:srgbClr val="3333F7"/>
                </a:solidFill>
              </a:endParaRPr>
            </a:p>
          </p:txBody>
        </p:sp>
        <p:sp>
          <p:nvSpPr>
            <p:cNvPr id="50" name="Rectangle 8"/>
            <p:cNvSpPr>
              <a:spLocks noChangeArrowheads="1"/>
            </p:cNvSpPr>
            <p:nvPr/>
          </p:nvSpPr>
          <p:spPr bwMode="auto">
            <a:xfrm>
              <a:off x="94129" y="1981200"/>
              <a:ext cx="838200" cy="381000"/>
            </a:xfrm>
            <a:prstGeom prst="rect">
              <a:avLst/>
            </a:prstGeom>
            <a:noFill/>
            <a:ln w="28575" cap="sq">
              <a:solidFill>
                <a:srgbClr val="3333F7"/>
              </a:solidFill>
              <a:miter lim="800000"/>
              <a:headEnd/>
              <a:tailEnd/>
            </a:ln>
          </p:spPr>
          <p:txBody>
            <a:bodyPr wrap="none" anchor="ctr"/>
            <a:lstStyle/>
            <a:p>
              <a:endParaRPr lang="en-US"/>
            </a:p>
          </p:txBody>
        </p:sp>
        <p:sp>
          <p:nvSpPr>
            <p:cNvPr id="51" name="Rectangle 8"/>
            <p:cNvSpPr>
              <a:spLocks noChangeArrowheads="1"/>
            </p:cNvSpPr>
            <p:nvPr/>
          </p:nvSpPr>
          <p:spPr bwMode="auto">
            <a:xfrm>
              <a:off x="1196787" y="1981200"/>
              <a:ext cx="1143000" cy="381000"/>
            </a:xfrm>
            <a:prstGeom prst="rect">
              <a:avLst/>
            </a:prstGeom>
            <a:noFill/>
            <a:ln w="28575" cap="sq">
              <a:solidFill>
                <a:srgbClr val="3333F7"/>
              </a:solidFill>
              <a:miter lim="800000"/>
              <a:headEnd/>
              <a:tailEnd/>
            </a:ln>
          </p:spPr>
          <p:txBody>
            <a:bodyPr wrap="none" anchor="ctr"/>
            <a:lstStyle/>
            <a:p>
              <a:endParaRPr lang="en-US"/>
            </a:p>
          </p:txBody>
        </p:sp>
        <p:sp>
          <p:nvSpPr>
            <p:cNvPr id="52" name="TextBox 51"/>
            <p:cNvSpPr txBox="1"/>
            <p:nvPr/>
          </p:nvSpPr>
          <p:spPr>
            <a:xfrm>
              <a:off x="1212240" y="1600200"/>
              <a:ext cx="1411942" cy="400110"/>
            </a:xfrm>
            <a:prstGeom prst="rect">
              <a:avLst/>
            </a:prstGeom>
            <a:noFill/>
          </p:spPr>
          <p:txBody>
            <a:bodyPr wrap="square" rtlCol="0">
              <a:spAutoFit/>
            </a:bodyPr>
            <a:lstStyle/>
            <a:p>
              <a:r>
                <a:rPr lang="en-US" sz="2000" b="1" dirty="0" smtClean="0">
                  <a:solidFill>
                    <a:srgbClr val="3333F7"/>
                  </a:solidFill>
                </a:rPr>
                <a:t>Contacts</a:t>
              </a:r>
              <a:endParaRPr lang="en-US" sz="2000" b="1" dirty="0">
                <a:solidFill>
                  <a:srgbClr val="3333F7"/>
                </a:solidFill>
              </a:endParaRPr>
            </a:p>
          </p:txBody>
        </p:sp>
        <p:sp>
          <p:nvSpPr>
            <p:cNvPr id="53" name="TextBox 52"/>
            <p:cNvSpPr txBox="1"/>
            <p:nvPr/>
          </p:nvSpPr>
          <p:spPr>
            <a:xfrm>
              <a:off x="7942579" y="1295400"/>
              <a:ext cx="1173469" cy="707886"/>
            </a:xfrm>
            <a:prstGeom prst="rect">
              <a:avLst/>
            </a:prstGeom>
            <a:noFill/>
          </p:spPr>
          <p:txBody>
            <a:bodyPr wrap="square" rtlCol="0">
              <a:spAutoFit/>
            </a:bodyPr>
            <a:lstStyle/>
            <a:p>
              <a:r>
                <a:rPr lang="en-US" sz="2000" b="1" dirty="0" smtClean="0">
                  <a:solidFill>
                    <a:srgbClr val="3333F7"/>
                  </a:solidFill>
                </a:rPr>
                <a:t>Velocity</a:t>
              </a:r>
            </a:p>
            <a:p>
              <a:r>
                <a:rPr lang="en-US" sz="2000" b="1" dirty="0" smtClean="0">
                  <a:solidFill>
                    <a:srgbClr val="3333F7"/>
                  </a:solidFill>
                </a:rPr>
                <a:t>Product</a:t>
              </a:r>
              <a:endParaRPr lang="en-US" sz="2000" b="1" dirty="0">
                <a:solidFill>
                  <a:srgbClr val="3333F7"/>
                </a:solidFill>
              </a:endParaRPr>
            </a:p>
          </p:txBody>
        </p:sp>
        <p:sp>
          <p:nvSpPr>
            <p:cNvPr id="54" name="TextBox 53"/>
            <p:cNvSpPr txBox="1"/>
            <p:nvPr/>
          </p:nvSpPr>
          <p:spPr>
            <a:xfrm>
              <a:off x="35858" y="1600200"/>
              <a:ext cx="1030942" cy="400110"/>
            </a:xfrm>
            <a:prstGeom prst="rect">
              <a:avLst/>
            </a:prstGeom>
            <a:noFill/>
          </p:spPr>
          <p:txBody>
            <a:bodyPr wrap="square" rtlCol="0">
              <a:spAutoFit/>
            </a:bodyPr>
            <a:lstStyle/>
            <a:p>
              <a:r>
                <a:rPr lang="en-US" sz="2000" b="1" dirty="0" smtClean="0">
                  <a:solidFill>
                    <a:srgbClr val="3333F7"/>
                  </a:solidFill>
                </a:rPr>
                <a:t>Inertia</a:t>
              </a:r>
              <a:endParaRPr lang="en-US" sz="2000" b="1" dirty="0">
                <a:solidFill>
                  <a:srgbClr val="3333F7"/>
                </a:solidFill>
              </a:endParaRPr>
            </a:p>
          </p:txBody>
        </p:sp>
        <p:sp>
          <p:nvSpPr>
            <p:cNvPr id="55" name="TextBox 54"/>
            <p:cNvSpPr txBox="1"/>
            <p:nvPr/>
          </p:nvSpPr>
          <p:spPr>
            <a:xfrm>
              <a:off x="6758922" y="1600200"/>
              <a:ext cx="903565" cy="400110"/>
            </a:xfrm>
            <a:prstGeom prst="rect">
              <a:avLst/>
            </a:prstGeom>
            <a:noFill/>
          </p:spPr>
          <p:txBody>
            <a:bodyPr wrap="square" rtlCol="0">
              <a:spAutoFit/>
            </a:bodyPr>
            <a:lstStyle/>
            <a:p>
              <a:r>
                <a:rPr lang="en-US" sz="2000" b="1" dirty="0" smtClean="0">
                  <a:solidFill>
                    <a:srgbClr val="3333F7"/>
                  </a:solidFill>
                </a:rPr>
                <a:t>Inputs</a:t>
              </a:r>
              <a:endParaRPr lang="en-US" sz="2000" b="1" dirty="0">
                <a:solidFill>
                  <a:srgbClr val="3333F7"/>
                </a:solidFill>
              </a:endParaRPr>
            </a:p>
          </p:txBody>
        </p:sp>
        <p:sp>
          <p:nvSpPr>
            <p:cNvPr id="56" name="Rectangle 8"/>
            <p:cNvSpPr>
              <a:spLocks noChangeArrowheads="1"/>
            </p:cNvSpPr>
            <p:nvPr/>
          </p:nvSpPr>
          <p:spPr bwMode="auto">
            <a:xfrm>
              <a:off x="2590800" y="1981200"/>
              <a:ext cx="1143000" cy="381000"/>
            </a:xfrm>
            <a:prstGeom prst="rect">
              <a:avLst/>
            </a:prstGeom>
            <a:noFill/>
            <a:ln w="28575" cap="sq">
              <a:solidFill>
                <a:srgbClr val="3333F7"/>
              </a:solidFill>
              <a:miter lim="800000"/>
              <a:headEnd/>
              <a:tailEnd/>
            </a:ln>
          </p:spPr>
          <p:txBody>
            <a:bodyPr wrap="none" anchor="ctr"/>
            <a:lstStyle/>
            <a:p>
              <a:endParaRPr lang="en-US"/>
            </a:p>
          </p:txBody>
        </p:sp>
        <p:sp>
          <p:nvSpPr>
            <p:cNvPr id="57" name="Rectangle 8"/>
            <p:cNvSpPr>
              <a:spLocks noChangeArrowheads="1"/>
            </p:cNvSpPr>
            <p:nvPr/>
          </p:nvSpPr>
          <p:spPr bwMode="auto">
            <a:xfrm>
              <a:off x="3962400" y="1981200"/>
              <a:ext cx="2362200" cy="381000"/>
            </a:xfrm>
            <a:prstGeom prst="rect">
              <a:avLst/>
            </a:prstGeom>
            <a:noFill/>
            <a:ln w="28575" cap="sq">
              <a:solidFill>
                <a:srgbClr val="3333F7"/>
              </a:solidFill>
              <a:miter lim="800000"/>
              <a:headEnd/>
              <a:tailEnd/>
            </a:ln>
          </p:spPr>
          <p:txBody>
            <a:bodyPr wrap="none" anchor="ctr"/>
            <a:lstStyle/>
            <a:p>
              <a:endParaRPr lang="en-US"/>
            </a:p>
          </p:txBody>
        </p:sp>
        <p:sp>
          <p:nvSpPr>
            <p:cNvPr id="58" name="Rectangle 8"/>
            <p:cNvSpPr>
              <a:spLocks noChangeArrowheads="1"/>
            </p:cNvSpPr>
            <p:nvPr/>
          </p:nvSpPr>
          <p:spPr bwMode="auto">
            <a:xfrm>
              <a:off x="6647329" y="1981200"/>
              <a:ext cx="1066800" cy="381000"/>
            </a:xfrm>
            <a:prstGeom prst="rect">
              <a:avLst/>
            </a:prstGeom>
            <a:noFill/>
            <a:ln w="28575" cap="sq">
              <a:solidFill>
                <a:srgbClr val="3333F7"/>
              </a:solidFill>
              <a:miter lim="800000"/>
              <a:headEnd/>
              <a:tailEnd/>
            </a:ln>
          </p:spPr>
          <p:txBody>
            <a:bodyPr wrap="none" anchor="ctr"/>
            <a:lstStyle/>
            <a:p>
              <a:endParaRPr lang="en-US"/>
            </a:p>
          </p:txBody>
        </p:sp>
        <p:sp>
          <p:nvSpPr>
            <p:cNvPr id="59" name="Rectangle 8"/>
            <p:cNvSpPr>
              <a:spLocks noChangeArrowheads="1"/>
            </p:cNvSpPr>
            <p:nvPr/>
          </p:nvSpPr>
          <p:spPr bwMode="auto">
            <a:xfrm>
              <a:off x="7947213" y="1981200"/>
              <a:ext cx="1143000" cy="381000"/>
            </a:xfrm>
            <a:prstGeom prst="rect">
              <a:avLst/>
            </a:prstGeom>
            <a:noFill/>
            <a:ln w="28575" cap="sq">
              <a:solidFill>
                <a:srgbClr val="3333F7"/>
              </a:solidFill>
              <a:miter lim="800000"/>
              <a:headEnd/>
              <a:tailEnd/>
            </a:ln>
          </p:spPr>
          <p:txBody>
            <a:bodyPr wrap="none" anchor="ctr"/>
            <a:lstStyle/>
            <a:p>
              <a:endParaRPr lang="en-US"/>
            </a:p>
          </p:txBody>
        </p:sp>
        <p:sp>
          <p:nvSpPr>
            <p:cNvPr id="60" name="TextBox 59"/>
            <p:cNvSpPr txBox="1"/>
            <p:nvPr/>
          </p:nvSpPr>
          <p:spPr>
            <a:xfrm>
              <a:off x="2749488" y="1600200"/>
              <a:ext cx="1419384" cy="400110"/>
            </a:xfrm>
            <a:prstGeom prst="rect">
              <a:avLst/>
            </a:prstGeom>
            <a:noFill/>
          </p:spPr>
          <p:txBody>
            <a:bodyPr wrap="square" rtlCol="0">
              <a:spAutoFit/>
            </a:bodyPr>
            <a:lstStyle/>
            <a:p>
              <a:r>
                <a:rPr lang="en-US" sz="2000" b="1" dirty="0" smtClean="0">
                  <a:solidFill>
                    <a:srgbClr val="3333F7"/>
                  </a:solidFill>
                </a:rPr>
                <a:t>Joints </a:t>
              </a:r>
              <a:endParaRPr lang="en-US" sz="2000" b="1" dirty="0">
                <a:solidFill>
                  <a:srgbClr val="3333F7"/>
                </a:solidFill>
              </a:endParaRPr>
            </a:p>
          </p:txBody>
        </p:sp>
      </p:grpSp>
      <p:sp>
        <p:nvSpPr>
          <p:cNvPr id="2" name="Rectangle 1"/>
          <p:cNvSpPr/>
          <p:nvPr/>
        </p:nvSpPr>
        <p:spPr>
          <a:xfrm>
            <a:off x="70675" y="1346125"/>
            <a:ext cx="7765519" cy="1243417"/>
          </a:xfrm>
          <a:prstGeom prst="rect">
            <a:avLst/>
          </a:prstGeom>
        </p:spPr>
        <p:txBody>
          <a:bodyPr wrap="square">
            <a:spAutoFit/>
          </a:bodyPr>
          <a:lstStyle/>
          <a:p>
            <a:pPr marL="384048" lvl="1" indent="-182880">
              <a:lnSpc>
                <a:spcPct val="90000"/>
              </a:lnSpc>
              <a:spcBef>
                <a:spcPts val="200"/>
              </a:spcBef>
              <a:spcAft>
                <a:spcPts val="400"/>
              </a:spcAft>
              <a:buClr>
                <a:schemeClr val="accent1"/>
              </a:buClr>
              <a:buFont typeface="Calibri" pitchFamily="34" charset="0"/>
              <a:buChar char="◦"/>
            </a:pPr>
            <a:r>
              <a:rPr lang="en-US" altLang="zh-CN" sz="2400" dirty="0" smtClean="0">
                <a:solidFill>
                  <a:schemeClr val="tx1">
                    <a:lumMod val="75000"/>
                    <a:lumOff val="25000"/>
                  </a:schemeClr>
                </a:solidFill>
              </a:rPr>
              <a:t>Dry (stick-slip) friction is important component of model</a:t>
            </a:r>
          </a:p>
          <a:p>
            <a:pPr marL="384048" lvl="1" indent="-182880">
              <a:lnSpc>
                <a:spcPct val="90000"/>
              </a:lnSpc>
              <a:spcBef>
                <a:spcPts val="200"/>
              </a:spcBef>
              <a:spcAft>
                <a:spcPts val="400"/>
              </a:spcAft>
              <a:buClr>
                <a:schemeClr val="accent1"/>
              </a:buClr>
              <a:buFont typeface="Calibri" pitchFamily="34" charset="0"/>
              <a:buChar char="◦"/>
            </a:pPr>
            <a:r>
              <a:rPr lang="en-US" altLang="zh-CN" sz="2400" dirty="0" smtClean="0">
                <a:solidFill>
                  <a:schemeClr val="tx1">
                    <a:lumMod val="75000"/>
                    <a:lumOff val="25000"/>
                  </a:schemeClr>
                </a:solidFill>
              </a:rPr>
              <a:t>Model becomes a differential complementarity problem</a:t>
            </a:r>
          </a:p>
          <a:p>
            <a:pPr marL="841248" lvl="2" indent="-182880">
              <a:lnSpc>
                <a:spcPct val="90000"/>
              </a:lnSpc>
              <a:spcBef>
                <a:spcPts val="200"/>
              </a:spcBef>
              <a:spcAft>
                <a:spcPts val="400"/>
              </a:spcAft>
              <a:buClr>
                <a:schemeClr val="accent1"/>
              </a:buClr>
              <a:buFont typeface="Calibri" pitchFamily="34" charset="0"/>
              <a:buChar char="◦"/>
            </a:pPr>
            <a:r>
              <a:rPr lang="en-US" altLang="zh-CN" sz="2400" dirty="0" smtClean="0">
                <a:solidFill>
                  <a:schemeClr val="tx1">
                    <a:lumMod val="75000"/>
                    <a:lumOff val="25000"/>
                  </a:schemeClr>
                </a:solidFill>
              </a:rPr>
              <a:t>Nonlinear and </a:t>
            </a:r>
            <a:r>
              <a:rPr lang="en-US" altLang="zh-CN" sz="2400" dirty="0" err="1" smtClean="0">
                <a:solidFill>
                  <a:schemeClr val="tx1">
                    <a:lumMod val="75000"/>
                    <a:lumOff val="25000"/>
                  </a:schemeClr>
                </a:solidFill>
              </a:rPr>
              <a:t>nonsmooth</a:t>
            </a:r>
            <a:endParaRPr lang="en-US" altLang="zh-CN" sz="2400" dirty="0" smtClean="0">
              <a:solidFill>
                <a:schemeClr val="tx1">
                  <a:lumMod val="75000"/>
                  <a:lumOff val="25000"/>
                </a:schemeClr>
              </a:solidFill>
            </a:endParaRPr>
          </a:p>
        </p:txBody>
      </p:sp>
    </p:spTree>
    <p:extLst>
      <p:ext uri="{BB962C8B-B14F-4D97-AF65-F5344CB8AC3E}">
        <p14:creationId xmlns:p14="http://schemas.microsoft.com/office/powerpoint/2010/main" val="192600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48"/>
                                        </p:tgtEl>
                                        <p:attrNameLst>
                                          <p:attrName>style.visibility</p:attrName>
                                        </p:attrNameLst>
                                      </p:cBhvr>
                                      <p:to>
                                        <p:strVal val="hidden"/>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Grasp Acquisition</a:t>
            </a:r>
            <a:endParaRPr lang="en-US" dirty="0"/>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13</a:t>
            </a:fld>
            <a:endParaRPr lang="en-US" dirty="0"/>
          </a:p>
        </p:txBody>
      </p:sp>
      <p:sp>
        <p:nvSpPr>
          <p:cNvPr id="8" name="Text Box 8"/>
          <p:cNvSpPr txBox="1">
            <a:spLocks noChangeArrowheads="1"/>
          </p:cNvSpPr>
          <p:nvPr/>
        </p:nvSpPr>
        <p:spPr bwMode="auto">
          <a:xfrm>
            <a:off x="1" y="6488668"/>
            <a:ext cx="3291840" cy="369331"/>
          </a:xfrm>
          <a:prstGeom prst="rect">
            <a:avLst/>
          </a:prstGeom>
          <a:solidFill>
            <a:srgbClr val="CCFFFF"/>
          </a:solidFill>
          <a:ln w="9525" algn="ctr">
            <a:noFill/>
            <a:miter lim="800000"/>
            <a:headEnd/>
            <a:tailEnd/>
          </a:ln>
        </p:spPr>
        <p:txBody>
          <a:bodyPr wrap="square">
            <a:spAutoFit/>
          </a:bodyPr>
          <a:lstStyle/>
          <a:p>
            <a:pPr algn="l">
              <a:spcBef>
                <a:spcPct val="50000"/>
              </a:spcBef>
            </a:pPr>
            <a:r>
              <a:rPr lang="en-US" dirty="0" err="1" smtClean="0">
                <a:solidFill>
                  <a:srgbClr val="CC00CC"/>
                </a:solidFill>
                <a:latin typeface="Tahoma" pitchFamily="34" charset="0"/>
                <a:ea typeface="宋体" pitchFamily="2" charset="-122"/>
              </a:rPr>
              <a:t>Brost</a:t>
            </a:r>
            <a:r>
              <a:rPr lang="en-US" dirty="0" smtClean="0">
                <a:solidFill>
                  <a:srgbClr val="CC00CC"/>
                </a:solidFill>
                <a:latin typeface="Tahoma" pitchFamily="34" charset="0"/>
                <a:ea typeface="宋体" pitchFamily="2" charset="-122"/>
              </a:rPr>
              <a:t> and Christiansen, 1995</a:t>
            </a:r>
            <a:endParaRPr lang="en-US" dirty="0">
              <a:solidFill>
                <a:srgbClr val="CC00CC"/>
              </a:solidFill>
              <a:latin typeface="Tahoma" pitchFamily="34" charset="0"/>
              <a:ea typeface="宋体" pitchFamily="2" charset="-122"/>
            </a:endParaRPr>
          </a:p>
        </p:txBody>
      </p:sp>
      <p:pic>
        <p:nvPicPr>
          <p:cNvPr id="9" name="Picture 8" descr="BrostGraspLockPart_2.bmp"/>
          <p:cNvPicPr>
            <a:picLocks noChangeAspect="1"/>
          </p:cNvPicPr>
          <p:nvPr/>
        </p:nvPicPr>
        <p:blipFill>
          <a:blip r:embed="rId3"/>
          <a:stretch>
            <a:fillRect/>
          </a:stretch>
        </p:blipFill>
        <p:spPr>
          <a:xfrm>
            <a:off x="610961" y="3628571"/>
            <a:ext cx="3219450" cy="2844573"/>
          </a:xfrm>
          <a:prstGeom prst="rect">
            <a:avLst/>
          </a:prstGeom>
        </p:spPr>
      </p:pic>
      <p:grpSp>
        <p:nvGrpSpPr>
          <p:cNvPr id="10" name="Group 9"/>
          <p:cNvGrpSpPr/>
          <p:nvPr/>
        </p:nvGrpSpPr>
        <p:grpSpPr>
          <a:xfrm>
            <a:off x="6255657" y="3150395"/>
            <a:ext cx="2888343" cy="3707605"/>
            <a:chOff x="6255657" y="-1"/>
            <a:chExt cx="2888343" cy="3707605"/>
          </a:xfrm>
        </p:grpSpPr>
        <p:pic>
          <p:nvPicPr>
            <p:cNvPr id="11" name="Picture 10" descr="BrostGraspHistogram_clean_slow.bmp"/>
            <p:cNvPicPr>
              <a:picLocks noChangeAspect="1"/>
            </p:cNvPicPr>
            <p:nvPr/>
          </p:nvPicPr>
          <p:blipFill>
            <a:blip r:embed="rId4"/>
            <a:stretch>
              <a:fillRect/>
            </a:stretch>
          </p:blipFill>
          <p:spPr>
            <a:xfrm>
              <a:off x="6255657" y="746690"/>
              <a:ext cx="2888343" cy="2960914"/>
            </a:xfrm>
            <a:prstGeom prst="rect">
              <a:avLst/>
            </a:prstGeom>
          </p:spPr>
        </p:pic>
        <p:cxnSp>
          <p:nvCxnSpPr>
            <p:cNvPr id="12" name="Straight Arrow Connector 11"/>
            <p:cNvCxnSpPr/>
            <p:nvPr/>
          </p:nvCxnSpPr>
          <p:spPr bwMode="auto">
            <a:xfrm rot="5400000">
              <a:off x="6212115" y="1044235"/>
              <a:ext cx="1161144" cy="812801"/>
            </a:xfrm>
            <a:prstGeom prst="straightConnector1">
              <a:avLst/>
            </a:prstGeom>
            <a:ln w="28575">
              <a:solidFill>
                <a:schemeClr val="accent2">
                  <a:lumMod val="75000"/>
                </a:schemeClr>
              </a:solidFill>
              <a:headEnd type="none" w="med" len="med"/>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p:nvPr/>
          </p:nvCxnSpPr>
          <p:spPr bwMode="auto">
            <a:xfrm>
              <a:off x="7518400" y="768462"/>
              <a:ext cx="1451429" cy="478972"/>
            </a:xfrm>
            <a:prstGeom prst="straightConnector1">
              <a:avLst/>
            </a:prstGeom>
            <a:ln w="28575">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bwMode="auto">
            <a:xfrm rot="5400000" flipH="1" flipV="1">
              <a:off x="6930574" y="427377"/>
              <a:ext cx="856343" cy="1588"/>
            </a:xfrm>
            <a:prstGeom prst="straightConnector1">
              <a:avLst/>
            </a:prstGeom>
            <a:noFill/>
            <a:ln w="28575" cap="flat" cmpd="sng" algn="ctr">
              <a:solidFill>
                <a:srgbClr val="C00000"/>
              </a:solidFill>
              <a:prstDash val="solid"/>
              <a:round/>
              <a:headEnd type="none" w="med" len="med"/>
              <a:tailEnd type="arrow"/>
            </a:ln>
            <a:effectLst/>
          </p:spPr>
        </p:cxnSp>
        <p:sp>
          <p:nvSpPr>
            <p:cNvPr id="15" name="TextBox 14"/>
            <p:cNvSpPr txBox="1"/>
            <p:nvPr/>
          </p:nvSpPr>
          <p:spPr>
            <a:xfrm>
              <a:off x="7289801" y="175191"/>
              <a:ext cx="1625600" cy="400110"/>
            </a:xfrm>
            <a:prstGeom prst="rect">
              <a:avLst/>
            </a:prstGeom>
            <a:noFill/>
          </p:spPr>
          <p:txBody>
            <a:bodyPr wrap="square" rtlCol="0">
              <a:spAutoFit/>
            </a:bodyPr>
            <a:lstStyle/>
            <a:p>
              <a:r>
                <a:rPr lang="en-US" sz="2000" dirty="0" smtClean="0">
                  <a:solidFill>
                    <a:srgbClr val="C00000"/>
                  </a:solidFill>
                </a:rPr>
                <a:t>Success Rate</a:t>
              </a:r>
              <a:endParaRPr lang="en-US" sz="2000" dirty="0">
                <a:solidFill>
                  <a:srgbClr val="C00000"/>
                </a:solidFill>
              </a:endParaRPr>
            </a:p>
          </p:txBody>
        </p:sp>
      </p:grpSp>
      <p:grpSp>
        <p:nvGrpSpPr>
          <p:cNvPr id="16" name="Group 15"/>
          <p:cNvGrpSpPr/>
          <p:nvPr/>
        </p:nvGrpSpPr>
        <p:grpSpPr>
          <a:xfrm>
            <a:off x="3830411" y="1176648"/>
            <a:ext cx="2314122" cy="5681351"/>
            <a:chOff x="3376246" y="0"/>
            <a:chExt cx="2768287" cy="6858000"/>
          </a:xfrm>
        </p:grpSpPr>
        <p:grpSp>
          <p:nvGrpSpPr>
            <p:cNvPr id="17" name="Group 16"/>
            <p:cNvGrpSpPr/>
            <p:nvPr/>
          </p:nvGrpSpPr>
          <p:grpSpPr>
            <a:xfrm>
              <a:off x="3376246" y="0"/>
              <a:ext cx="2768287" cy="6858000"/>
              <a:chOff x="3725183" y="300264"/>
              <a:chExt cx="2419350" cy="6286500"/>
            </a:xfrm>
          </p:grpSpPr>
          <p:pic>
            <p:nvPicPr>
              <p:cNvPr id="19" name="Picture 18" descr="BrostGraspLockPart.bmp"/>
              <p:cNvPicPr>
                <a:picLocks noChangeAspect="1"/>
              </p:cNvPicPr>
              <p:nvPr/>
            </p:nvPicPr>
            <p:blipFill>
              <a:blip r:embed="rId5"/>
              <a:stretch>
                <a:fillRect/>
              </a:stretch>
            </p:blipFill>
            <p:spPr>
              <a:xfrm>
                <a:off x="3725183" y="300264"/>
                <a:ext cx="2419350" cy="6286500"/>
              </a:xfrm>
              <a:prstGeom prst="rect">
                <a:avLst/>
              </a:prstGeom>
            </p:spPr>
          </p:pic>
          <p:cxnSp>
            <p:nvCxnSpPr>
              <p:cNvPr id="20" name="Straight Arrow Connector 19"/>
              <p:cNvCxnSpPr/>
              <p:nvPr/>
            </p:nvCxnSpPr>
            <p:spPr bwMode="auto">
              <a:xfrm rot="16200000" flipH="1">
                <a:off x="4492176" y="1371604"/>
                <a:ext cx="812796" cy="14510"/>
              </a:xfrm>
              <a:prstGeom prst="straightConnector1">
                <a:avLst/>
              </a:prstGeom>
              <a:ln w="38100">
                <a:solidFill>
                  <a:schemeClr val="accent2">
                    <a:lumMod val="75000"/>
                  </a:schemeClr>
                </a:solidFill>
                <a:headEnd type="none" w="med" len="med"/>
                <a:tailEnd type="arrow"/>
              </a:ln>
            </p:spPr>
            <p:style>
              <a:lnRef idx="1">
                <a:schemeClr val="accent2"/>
              </a:lnRef>
              <a:fillRef idx="0">
                <a:schemeClr val="accent2"/>
              </a:fillRef>
              <a:effectRef idx="0">
                <a:schemeClr val="accent2"/>
              </a:effectRef>
              <a:fontRef idx="minor">
                <a:schemeClr val="tx1"/>
              </a:fontRef>
            </p:style>
          </p:cxnSp>
          <p:cxnSp>
            <p:nvCxnSpPr>
              <p:cNvPr id="21" name="Straight Arrow Connector 20"/>
              <p:cNvCxnSpPr/>
              <p:nvPr/>
            </p:nvCxnSpPr>
            <p:spPr bwMode="auto">
              <a:xfrm flipV="1">
                <a:off x="4913086" y="972457"/>
                <a:ext cx="805543" cy="7257"/>
              </a:xfrm>
              <a:prstGeom prst="straightConnector1">
                <a:avLst/>
              </a:prstGeom>
              <a:ln w="38100">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3937000" y="6134100"/>
              <a:ext cx="1790700" cy="461665"/>
            </a:xfrm>
            <a:prstGeom prst="rect">
              <a:avLst/>
            </a:prstGeom>
            <a:noFill/>
          </p:spPr>
          <p:txBody>
            <a:bodyPr wrap="square" rtlCol="0">
              <a:spAutoFit/>
            </a:bodyPr>
            <a:lstStyle/>
            <a:p>
              <a:r>
                <a:rPr lang="en-US" sz="2400" dirty="0" smtClean="0">
                  <a:solidFill>
                    <a:srgbClr val="C00000"/>
                  </a:solidFill>
                </a:rPr>
                <a:t>Success</a:t>
              </a:r>
              <a:endParaRPr lang="en-US" sz="2400" dirty="0">
                <a:solidFill>
                  <a:srgbClr val="C00000"/>
                </a:solidFill>
              </a:endParaRPr>
            </a:p>
          </p:txBody>
        </p:sp>
      </p:grpSp>
      <p:grpSp>
        <p:nvGrpSpPr>
          <p:cNvPr id="22" name="Group 21"/>
          <p:cNvGrpSpPr/>
          <p:nvPr/>
        </p:nvGrpSpPr>
        <p:grpSpPr>
          <a:xfrm>
            <a:off x="6255657" y="0"/>
            <a:ext cx="2888343" cy="3040783"/>
            <a:chOff x="6255657" y="0"/>
            <a:chExt cx="2888343" cy="3040783"/>
          </a:xfrm>
        </p:grpSpPr>
        <p:pic>
          <p:nvPicPr>
            <p:cNvPr id="23" name="Picture 4"/>
            <p:cNvPicPr>
              <a:picLocks noChangeAspect="1" noChangeArrowheads="1"/>
            </p:cNvPicPr>
            <p:nvPr/>
          </p:nvPicPr>
          <p:blipFill>
            <a:blip r:embed="rId6"/>
            <a:srcRect/>
            <a:stretch>
              <a:fillRect/>
            </a:stretch>
          </p:blipFill>
          <p:spPr bwMode="auto">
            <a:xfrm>
              <a:off x="6255657" y="0"/>
              <a:ext cx="2888343" cy="3040783"/>
            </a:xfrm>
            <a:prstGeom prst="rect">
              <a:avLst/>
            </a:prstGeom>
            <a:noFill/>
            <a:ln w="9525">
              <a:noFill/>
              <a:round/>
              <a:headEnd/>
              <a:tailEnd/>
            </a:ln>
            <a:effectLst/>
          </p:spPr>
        </p:pic>
        <p:sp>
          <p:nvSpPr>
            <p:cNvPr id="24" name="TextBox 23"/>
            <p:cNvSpPr txBox="1"/>
            <p:nvPr/>
          </p:nvSpPr>
          <p:spPr>
            <a:xfrm>
              <a:off x="6769100" y="1282700"/>
              <a:ext cx="1790700" cy="461665"/>
            </a:xfrm>
            <a:prstGeom prst="rect">
              <a:avLst/>
            </a:prstGeom>
            <a:noFill/>
          </p:spPr>
          <p:txBody>
            <a:bodyPr wrap="square" rtlCol="0">
              <a:spAutoFit/>
            </a:bodyPr>
            <a:lstStyle/>
            <a:p>
              <a:r>
                <a:rPr lang="en-US" sz="2400" dirty="0" smtClean="0">
                  <a:solidFill>
                    <a:srgbClr val="C00000"/>
                  </a:solidFill>
                </a:rPr>
                <a:t>Failures</a:t>
              </a:r>
              <a:endParaRPr lang="en-US" sz="2400" dirty="0">
                <a:solidFill>
                  <a:srgbClr val="C00000"/>
                </a:solidFill>
              </a:endParaRPr>
            </a:p>
          </p:txBody>
        </p:sp>
      </p:grpSp>
      <p:sp>
        <p:nvSpPr>
          <p:cNvPr id="25" name="Content Placeholder 2"/>
          <p:cNvSpPr>
            <a:spLocks noGrp="1"/>
          </p:cNvSpPr>
          <p:nvPr>
            <p:ph sz="half" idx="1"/>
          </p:nvPr>
        </p:nvSpPr>
        <p:spPr>
          <a:xfrm>
            <a:off x="457200" y="1070812"/>
            <a:ext cx="4038600" cy="5113420"/>
          </a:xfrm>
        </p:spPr>
        <p:txBody>
          <a:bodyPr/>
          <a:lstStyle/>
          <a:p>
            <a:r>
              <a:rPr lang="en-US" dirty="0" smtClean="0"/>
              <a:t>Parallel jaw gripper grasping lock a lock part</a:t>
            </a:r>
          </a:p>
          <a:p>
            <a:r>
              <a:rPr lang="en-US" dirty="0" smtClean="0"/>
              <a:t>100,800 trials</a:t>
            </a:r>
          </a:p>
          <a:p>
            <a:pPr lvl="1"/>
            <a:r>
              <a:rPr lang="en-US" dirty="0" smtClean="0"/>
              <a:t>Several months of technician time</a:t>
            </a:r>
          </a:p>
          <a:p>
            <a:pPr lvl="1"/>
            <a:r>
              <a:rPr lang="en-US" dirty="0" smtClean="0"/>
              <a:t>Fast, slow, clean, sand,</a:t>
            </a:r>
            <a:endParaRPr lang="en-US" dirty="0"/>
          </a:p>
        </p:txBody>
      </p:sp>
    </p:spTree>
    <p:extLst>
      <p:ext uri="{BB962C8B-B14F-4D97-AF65-F5344CB8AC3E}">
        <p14:creationId xmlns:p14="http://schemas.microsoft.com/office/powerpoint/2010/main" val="55874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Simulation vs Experiments</a:t>
            </a:r>
            <a:endParaRPr lang="en-US" dirty="0"/>
          </a:p>
        </p:txBody>
      </p:sp>
      <p:sp>
        <p:nvSpPr>
          <p:cNvPr id="3" name="Content Placeholder 2"/>
          <p:cNvSpPr>
            <a:spLocks noGrp="1"/>
          </p:cNvSpPr>
          <p:nvPr>
            <p:ph sz="half" idx="1"/>
          </p:nvPr>
        </p:nvSpPr>
        <p:spPr/>
        <p:txBody>
          <a:bodyPr/>
          <a:lstStyle/>
          <a:p>
            <a:r>
              <a:rPr lang="en-US" dirty="0" smtClean="0"/>
              <a:t>Discretize space of initial poses (x, y)</a:t>
            </a:r>
          </a:p>
          <a:p>
            <a:r>
              <a:rPr lang="en-US" dirty="0" smtClean="0"/>
              <a:t>Simulate grasping action until:</a:t>
            </a:r>
          </a:p>
          <a:p>
            <a:pPr lvl="1"/>
            <a:r>
              <a:rPr lang="en-US" dirty="0" smtClean="0"/>
              <a:t>Stable grasp</a:t>
            </a:r>
          </a:p>
          <a:p>
            <a:pPr lvl="1"/>
            <a:r>
              <a:rPr lang="en-US" dirty="0" smtClean="0"/>
              <a:t>Failed grasp</a:t>
            </a:r>
            <a:endParaRPr lang="en-US" dirty="0"/>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14</a:t>
            </a:fld>
            <a:endParaRPr lang="en-US" dirty="0"/>
          </a:p>
        </p:txBody>
      </p:sp>
      <p:grpSp>
        <p:nvGrpSpPr>
          <p:cNvPr id="7" name="Group 6"/>
          <p:cNvGrpSpPr/>
          <p:nvPr/>
        </p:nvGrpSpPr>
        <p:grpSpPr>
          <a:xfrm>
            <a:off x="6982392" y="1109837"/>
            <a:ext cx="2161608" cy="5493738"/>
            <a:chOff x="3725183" y="300264"/>
            <a:chExt cx="2419350" cy="6286500"/>
          </a:xfrm>
        </p:grpSpPr>
        <p:pic>
          <p:nvPicPr>
            <p:cNvPr id="8" name="Picture 7" descr="BrostGraspLockPart.bmp"/>
            <p:cNvPicPr>
              <a:picLocks noChangeAspect="1"/>
            </p:cNvPicPr>
            <p:nvPr/>
          </p:nvPicPr>
          <p:blipFill>
            <a:blip r:embed="rId3"/>
            <a:stretch>
              <a:fillRect/>
            </a:stretch>
          </p:blipFill>
          <p:spPr>
            <a:xfrm>
              <a:off x="3725183" y="300264"/>
              <a:ext cx="2419350" cy="6286500"/>
            </a:xfrm>
            <a:prstGeom prst="rect">
              <a:avLst/>
            </a:prstGeom>
          </p:spPr>
        </p:pic>
        <p:cxnSp>
          <p:nvCxnSpPr>
            <p:cNvPr id="9" name="Straight Arrow Connector 8"/>
            <p:cNvCxnSpPr/>
            <p:nvPr/>
          </p:nvCxnSpPr>
          <p:spPr bwMode="auto">
            <a:xfrm rot="16200000" flipH="1">
              <a:off x="4492176" y="1371604"/>
              <a:ext cx="812796" cy="14510"/>
            </a:xfrm>
            <a:prstGeom prst="straightConnector1">
              <a:avLst/>
            </a:prstGeom>
            <a:ln w="38100">
              <a:solidFill>
                <a:schemeClr val="accent2">
                  <a:lumMod val="75000"/>
                </a:schemeClr>
              </a:solidFill>
              <a:headEnd type="none" w="med" len="med"/>
              <a:tailEnd type="arrow"/>
            </a:ln>
          </p:spPr>
          <p:style>
            <a:lnRef idx="1">
              <a:schemeClr val="accent2"/>
            </a:lnRef>
            <a:fillRef idx="0">
              <a:schemeClr val="accent2"/>
            </a:fillRef>
            <a:effectRef idx="0">
              <a:schemeClr val="accent2"/>
            </a:effectRef>
            <a:fontRef idx="minor">
              <a:schemeClr val="tx1"/>
            </a:fontRef>
          </p:style>
        </p:cxnSp>
        <p:cxnSp>
          <p:nvCxnSpPr>
            <p:cNvPr id="10" name="Straight Arrow Connector 9"/>
            <p:cNvCxnSpPr/>
            <p:nvPr/>
          </p:nvCxnSpPr>
          <p:spPr bwMode="auto">
            <a:xfrm flipV="1">
              <a:off x="4913086" y="972457"/>
              <a:ext cx="805543" cy="7257"/>
            </a:xfrm>
            <a:prstGeom prst="straightConnector1">
              <a:avLst/>
            </a:prstGeom>
            <a:ln w="38100">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165120" y="3914454"/>
            <a:ext cx="2906853" cy="2943546"/>
            <a:chOff x="6255657" y="-1"/>
            <a:chExt cx="2888343" cy="3707605"/>
          </a:xfrm>
        </p:grpSpPr>
        <p:pic>
          <p:nvPicPr>
            <p:cNvPr id="12" name="Picture 11" descr="BrostGraspHistogram_clean_slow.bmp"/>
            <p:cNvPicPr>
              <a:picLocks noChangeAspect="1"/>
            </p:cNvPicPr>
            <p:nvPr/>
          </p:nvPicPr>
          <p:blipFill>
            <a:blip r:embed="rId4"/>
            <a:stretch>
              <a:fillRect/>
            </a:stretch>
          </p:blipFill>
          <p:spPr>
            <a:xfrm>
              <a:off x="6255657" y="746690"/>
              <a:ext cx="2888343" cy="2960914"/>
            </a:xfrm>
            <a:prstGeom prst="rect">
              <a:avLst/>
            </a:prstGeom>
          </p:spPr>
        </p:pic>
        <p:cxnSp>
          <p:nvCxnSpPr>
            <p:cNvPr id="13" name="Straight Arrow Connector 12"/>
            <p:cNvCxnSpPr/>
            <p:nvPr/>
          </p:nvCxnSpPr>
          <p:spPr bwMode="auto">
            <a:xfrm rot="5400000">
              <a:off x="6212115" y="1044235"/>
              <a:ext cx="1161144" cy="812801"/>
            </a:xfrm>
            <a:prstGeom prst="straightConnector1">
              <a:avLst/>
            </a:prstGeom>
            <a:ln w="28575">
              <a:solidFill>
                <a:schemeClr val="accent2">
                  <a:lumMod val="75000"/>
                </a:schemeClr>
              </a:solidFill>
              <a:headEnd type="none" w="med" len="med"/>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bwMode="auto">
            <a:xfrm>
              <a:off x="7518400" y="768462"/>
              <a:ext cx="1451429" cy="478972"/>
            </a:xfrm>
            <a:prstGeom prst="straightConnector1">
              <a:avLst/>
            </a:prstGeom>
            <a:ln w="28575">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bwMode="auto">
            <a:xfrm rot="5400000" flipH="1" flipV="1">
              <a:off x="6930574" y="427377"/>
              <a:ext cx="856343" cy="1588"/>
            </a:xfrm>
            <a:prstGeom prst="straightConnector1">
              <a:avLst/>
            </a:prstGeom>
            <a:noFill/>
            <a:ln w="28575" cap="flat" cmpd="sng" algn="ctr">
              <a:solidFill>
                <a:srgbClr val="C00000"/>
              </a:solidFill>
              <a:prstDash val="solid"/>
              <a:round/>
              <a:headEnd type="none" w="med" len="med"/>
              <a:tailEnd type="arrow"/>
            </a:ln>
            <a:effectLst/>
          </p:spPr>
        </p:cxnSp>
        <p:sp>
          <p:nvSpPr>
            <p:cNvPr id="16" name="TextBox 15"/>
            <p:cNvSpPr txBox="1"/>
            <p:nvPr/>
          </p:nvSpPr>
          <p:spPr>
            <a:xfrm>
              <a:off x="7315201" y="86291"/>
              <a:ext cx="1524000" cy="400110"/>
            </a:xfrm>
            <a:prstGeom prst="rect">
              <a:avLst/>
            </a:prstGeom>
            <a:noFill/>
          </p:spPr>
          <p:txBody>
            <a:bodyPr wrap="square" rtlCol="0">
              <a:spAutoFit/>
            </a:bodyPr>
            <a:lstStyle/>
            <a:p>
              <a:r>
                <a:rPr lang="en-US" sz="2000" dirty="0" smtClean="0">
                  <a:solidFill>
                    <a:srgbClr val="C00000"/>
                  </a:solidFill>
                </a:rPr>
                <a:t>Success Rate</a:t>
              </a:r>
              <a:endParaRPr lang="en-US" sz="2000" dirty="0">
                <a:solidFill>
                  <a:srgbClr val="C00000"/>
                </a:solidFill>
              </a:endParaRPr>
            </a:p>
          </p:txBody>
        </p:sp>
      </p:grpSp>
      <p:pic>
        <p:nvPicPr>
          <p:cNvPr id="17" name="Picture 16" descr="histogramBrost_0_55_0_15_0_9806_65Rotated.png"/>
          <p:cNvPicPr>
            <a:picLocks noChangeAspect="1"/>
          </p:cNvPicPr>
          <p:nvPr/>
        </p:nvPicPr>
        <p:blipFill>
          <a:blip r:embed="rId5"/>
          <a:stretch>
            <a:fillRect/>
          </a:stretch>
        </p:blipFill>
        <p:spPr>
          <a:xfrm>
            <a:off x="3274154" y="4035432"/>
            <a:ext cx="3547886" cy="2483520"/>
          </a:xfrm>
          <a:prstGeom prst="rect">
            <a:avLst/>
          </a:prstGeom>
        </p:spPr>
      </p:pic>
      <p:sp>
        <p:nvSpPr>
          <p:cNvPr id="18" name="Text Box 8"/>
          <p:cNvSpPr txBox="1">
            <a:spLocks noChangeArrowheads="1"/>
          </p:cNvSpPr>
          <p:nvPr/>
        </p:nvSpPr>
        <p:spPr bwMode="auto">
          <a:xfrm>
            <a:off x="1" y="6488668"/>
            <a:ext cx="1458409" cy="369332"/>
          </a:xfrm>
          <a:prstGeom prst="rect">
            <a:avLst/>
          </a:prstGeom>
          <a:solidFill>
            <a:srgbClr val="CCFFFF"/>
          </a:solidFill>
          <a:ln w="9525" algn="ctr">
            <a:noFill/>
            <a:miter lim="800000"/>
            <a:headEnd/>
            <a:tailEnd/>
          </a:ln>
        </p:spPr>
        <p:txBody>
          <a:bodyPr wrap="square">
            <a:spAutoFit/>
          </a:bodyPr>
          <a:lstStyle/>
          <a:p>
            <a:pPr algn="l">
              <a:spcBef>
                <a:spcPct val="50000"/>
              </a:spcBef>
            </a:pPr>
            <a:r>
              <a:rPr lang="en-US" dirty="0" smtClean="0">
                <a:solidFill>
                  <a:srgbClr val="CC00CC"/>
                </a:solidFill>
                <a:latin typeface="Tahoma" pitchFamily="34" charset="0"/>
                <a:ea typeface="宋体" pitchFamily="2" charset="-122"/>
              </a:rPr>
              <a:t>with </a:t>
            </a:r>
            <a:r>
              <a:rPr lang="en-US" dirty="0" err="1" smtClean="0">
                <a:solidFill>
                  <a:srgbClr val="CC00CC"/>
                </a:solidFill>
                <a:latin typeface="Tahoma" pitchFamily="34" charset="0"/>
                <a:ea typeface="宋体" pitchFamily="2" charset="-122"/>
              </a:rPr>
              <a:t>Berard</a:t>
            </a:r>
            <a:endParaRPr lang="en-US" dirty="0">
              <a:solidFill>
                <a:srgbClr val="CC00CC"/>
              </a:solidFill>
              <a:latin typeface="Tahoma" pitchFamily="34" charset="0"/>
              <a:ea typeface="宋体" pitchFamily="2" charset="-122"/>
            </a:endParaRPr>
          </a:p>
        </p:txBody>
      </p:sp>
    </p:spTree>
    <p:extLst>
      <p:ext uri="{BB962C8B-B14F-4D97-AF65-F5344CB8AC3E}">
        <p14:creationId xmlns:p14="http://schemas.microsoft.com/office/powerpoint/2010/main" val="4677042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165225" y="679450"/>
            <a:ext cx="5730875" cy="846138"/>
          </a:xfrm>
        </p:spPr>
        <p:txBody>
          <a:bodyPr/>
          <a:lstStyle/>
          <a:p>
            <a:r>
              <a:rPr lang="en-US" dirty="0" smtClean="0"/>
              <a:t>Parts-Feeder Design </a:t>
            </a:r>
          </a:p>
        </p:txBody>
      </p:sp>
      <p:pic>
        <p:nvPicPr>
          <p:cNvPr id="17411" name="Picture 12"/>
          <p:cNvPicPr>
            <a:picLocks noChangeAspect="1" noChangeArrowheads="1"/>
          </p:cNvPicPr>
          <p:nvPr/>
        </p:nvPicPr>
        <p:blipFill>
          <a:blip r:embed="rId3" cstate="print"/>
          <a:srcRect/>
          <a:stretch>
            <a:fillRect/>
          </a:stretch>
        </p:blipFill>
        <p:spPr bwMode="auto">
          <a:xfrm>
            <a:off x="2634454" y="3214429"/>
            <a:ext cx="5865541" cy="3563657"/>
          </a:xfrm>
          <a:prstGeom prst="rect">
            <a:avLst/>
          </a:prstGeom>
          <a:noFill/>
          <a:ln w="9525" algn="ctr">
            <a:noFill/>
            <a:miter lim="800000"/>
            <a:headEnd/>
            <a:tailEnd/>
          </a:ln>
        </p:spPr>
      </p:pic>
      <p:sp>
        <p:nvSpPr>
          <p:cNvPr id="17412" name="Text Box 13"/>
          <p:cNvSpPr txBox="1">
            <a:spLocks noChangeArrowheads="1"/>
          </p:cNvSpPr>
          <p:nvPr/>
        </p:nvSpPr>
        <p:spPr bwMode="auto">
          <a:xfrm>
            <a:off x="779463" y="1782763"/>
            <a:ext cx="4016375" cy="1409617"/>
          </a:xfrm>
          <a:prstGeom prst="rect">
            <a:avLst/>
          </a:prstGeom>
          <a:noFill/>
          <a:ln w="9525">
            <a:noFill/>
            <a:miter lim="800000"/>
            <a:headEnd/>
            <a:tailEnd/>
          </a:ln>
        </p:spPr>
        <p:txBody>
          <a:bodyPr>
            <a:spAutoFit/>
          </a:bodyPr>
          <a:lstStyle/>
          <a:p>
            <a:pPr algn="l">
              <a:lnSpc>
                <a:spcPct val="65000"/>
              </a:lnSpc>
              <a:spcBef>
                <a:spcPct val="50000"/>
              </a:spcBef>
            </a:pPr>
            <a:r>
              <a:rPr lang="en-US" sz="2200" dirty="0"/>
              <a:t>Design Goals:</a:t>
            </a:r>
          </a:p>
          <a:p>
            <a:pPr algn="l">
              <a:lnSpc>
                <a:spcPct val="65000"/>
              </a:lnSpc>
              <a:spcBef>
                <a:spcPct val="50000"/>
              </a:spcBef>
            </a:pPr>
            <a:r>
              <a:rPr lang="en-US" sz="2200" dirty="0"/>
              <a:t>   </a:t>
            </a:r>
            <a:r>
              <a:rPr lang="en-US" sz="2200" dirty="0" smtClean="0"/>
              <a:t> </a:t>
            </a:r>
            <a:r>
              <a:rPr lang="en-US" sz="2000" dirty="0" smtClean="0"/>
              <a:t>1</a:t>
            </a:r>
            <a:r>
              <a:rPr lang="en-US" sz="2000" dirty="0"/>
              <a:t>) </a:t>
            </a:r>
            <a:r>
              <a:rPr lang="en-US" sz="2000" dirty="0" smtClean="0"/>
              <a:t> Solved without simulation</a:t>
            </a:r>
          </a:p>
          <a:p>
            <a:pPr algn="l">
              <a:lnSpc>
                <a:spcPct val="65000"/>
              </a:lnSpc>
              <a:spcBef>
                <a:spcPct val="50000"/>
              </a:spcBef>
            </a:pPr>
            <a:r>
              <a:rPr lang="en-US" sz="2000" dirty="0" smtClean="0"/>
              <a:t>    2) All </a:t>
            </a:r>
            <a:r>
              <a:rPr lang="en-US" sz="2000" dirty="0"/>
              <a:t>pegs exit </a:t>
            </a:r>
            <a:r>
              <a:rPr lang="en-US" sz="2000" dirty="0" smtClean="0"/>
              <a:t>closed end </a:t>
            </a:r>
            <a:r>
              <a:rPr lang="en-US" sz="2000" dirty="0"/>
              <a:t>down</a:t>
            </a:r>
          </a:p>
          <a:p>
            <a:pPr algn="l">
              <a:lnSpc>
                <a:spcPct val="65000"/>
              </a:lnSpc>
              <a:spcBef>
                <a:spcPct val="50000"/>
              </a:spcBef>
            </a:pPr>
            <a:r>
              <a:rPr lang="en-US" sz="2000" dirty="0">
                <a:solidFill>
                  <a:srgbClr val="FF0000"/>
                </a:solidFill>
              </a:rPr>
              <a:t>    2) Maximize </a:t>
            </a:r>
            <a:r>
              <a:rPr lang="en-US" sz="2000" dirty="0" smtClean="0">
                <a:solidFill>
                  <a:srgbClr val="FF0000"/>
                </a:solidFill>
              </a:rPr>
              <a:t>through-put??</a:t>
            </a:r>
          </a:p>
        </p:txBody>
      </p:sp>
      <p:sp>
        <p:nvSpPr>
          <p:cNvPr id="17414" name="Text Box 8"/>
          <p:cNvSpPr txBox="1">
            <a:spLocks noChangeArrowheads="1"/>
          </p:cNvSpPr>
          <p:nvPr/>
        </p:nvSpPr>
        <p:spPr bwMode="auto">
          <a:xfrm>
            <a:off x="1" y="6488113"/>
            <a:ext cx="2398426" cy="369887"/>
          </a:xfrm>
          <a:prstGeom prst="rect">
            <a:avLst/>
          </a:prstGeom>
          <a:solidFill>
            <a:srgbClr val="CCFFFF"/>
          </a:solidFill>
          <a:ln w="9525" algn="ctr">
            <a:noFill/>
            <a:miter lim="800000"/>
            <a:headEnd/>
            <a:tailEnd/>
          </a:ln>
        </p:spPr>
        <p:txBody>
          <a:bodyPr wrap="square">
            <a:spAutoFit/>
          </a:bodyPr>
          <a:lstStyle/>
          <a:p>
            <a:pPr algn="l">
              <a:spcBef>
                <a:spcPct val="50000"/>
              </a:spcBef>
            </a:pPr>
            <a:r>
              <a:rPr lang="en-US" dirty="0" err="1" smtClean="0">
                <a:solidFill>
                  <a:srgbClr val="CC00CC"/>
                </a:solidFill>
                <a:latin typeface="Tahoma" pitchFamily="34" charset="0"/>
                <a:ea typeface="宋体" pitchFamily="2" charset="-122"/>
              </a:rPr>
              <a:t>Boothroyd</a:t>
            </a:r>
            <a:r>
              <a:rPr lang="en-US" dirty="0" smtClean="0">
                <a:solidFill>
                  <a:srgbClr val="CC00CC"/>
                </a:solidFill>
                <a:latin typeface="Tahoma" pitchFamily="34" charset="0"/>
                <a:ea typeface="宋体" pitchFamily="2" charset="-122"/>
              </a:rPr>
              <a:t> (cir. 1960)</a:t>
            </a:r>
            <a:endParaRPr lang="en-US" dirty="0">
              <a:solidFill>
                <a:srgbClr val="CC00CC"/>
              </a:solidFill>
              <a:latin typeface="Tahoma" pitchFamily="34" charset="0"/>
              <a:ea typeface="宋体" pitchFamily="2" charset="-122"/>
            </a:endParaRPr>
          </a:p>
        </p:txBody>
      </p:sp>
    </p:spTree>
    <p:extLst>
      <p:ext uri="{BB962C8B-B14F-4D97-AF65-F5344CB8AC3E}">
        <p14:creationId xmlns:p14="http://schemas.microsoft.com/office/powerpoint/2010/main" val="139297890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pawl_in_fixture_close-up"/>
          <p:cNvPicPr>
            <a:picLocks noChangeAspect="1" noChangeArrowheads="1"/>
          </p:cNvPicPr>
          <p:nvPr/>
        </p:nvPicPr>
        <p:blipFill>
          <a:blip r:embed="rId5" cstate="print"/>
          <a:srcRect/>
          <a:stretch>
            <a:fillRect/>
          </a:stretch>
        </p:blipFill>
        <p:spPr bwMode="auto">
          <a:xfrm>
            <a:off x="3200400" y="2395582"/>
            <a:ext cx="5943600" cy="4109085"/>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US" dirty="0" smtClean="0"/>
              <a:t>Solving the Pawl Seating Problem</a:t>
            </a:r>
            <a:endParaRPr lang="en-US" dirty="0"/>
          </a:p>
        </p:txBody>
      </p:sp>
      <p:sp>
        <p:nvSpPr>
          <p:cNvPr id="3" name="Text Placeholder 2"/>
          <p:cNvSpPr>
            <a:spLocks noGrp="1"/>
          </p:cNvSpPr>
          <p:nvPr>
            <p:ph type="body" sz="half" idx="1"/>
          </p:nvPr>
        </p:nvSpPr>
        <p:spPr/>
        <p:txBody>
          <a:bodyPr/>
          <a:lstStyle/>
          <a:p>
            <a:r>
              <a:rPr lang="en-US" dirty="0" smtClean="0"/>
              <a:t>Trial and error coupled with </a:t>
            </a:r>
            <a:r>
              <a:rPr lang="en-US" dirty="0" err="1" smtClean="0"/>
              <a:t>Balkcom</a:t>
            </a:r>
            <a:r>
              <a:rPr lang="en-US" dirty="0" smtClean="0"/>
              <a:t>, Trinkle IJRR 2002 result.</a:t>
            </a:r>
            <a:endParaRPr lang="en-US" dirty="0"/>
          </a:p>
        </p:txBody>
      </p:sp>
      <p:pic>
        <p:nvPicPr>
          <p:cNvPr id="6" name="pawl5">
            <a:hlinkClick r:id="" action="ppaction://media"/>
          </p:cNvPr>
          <p:cNvPicPr>
            <a:picLocks noGrp="1" noChangeAspect="1"/>
          </p:cNvPicPr>
          <p:nvPr>
            <p:ph sz="quarter" idx="2"/>
            <a:videoFile r:link="rId2"/>
            <p:extLst>
              <p:ext uri="{DAA4B4D4-6D71-4841-9C94-3DE7FCFB9230}">
                <p14:media xmlns:p14="http://schemas.microsoft.com/office/powerpoint/2010/main" r:embed="rId1"/>
              </p:ext>
            </p:extLst>
          </p:nvPr>
        </p:nvPicPr>
        <p:blipFill>
          <a:blip r:embed="rId6"/>
          <a:stretch>
            <a:fillRect/>
          </a:stretch>
        </p:blipFill>
        <p:spPr>
          <a:xfrm>
            <a:off x="165253" y="3602517"/>
            <a:ext cx="3664944" cy="2748708"/>
          </a:xfrm>
          <a:prstGeom prst="rect">
            <a:avLst/>
          </a:prstGeom>
        </p:spPr>
      </p:pic>
      <p:sp>
        <p:nvSpPr>
          <p:cNvPr id="8" name="AutoShape 6"/>
          <p:cNvSpPr>
            <a:spLocks noChangeArrowheads="1"/>
          </p:cNvSpPr>
          <p:nvPr/>
        </p:nvSpPr>
        <p:spPr bwMode="auto">
          <a:xfrm rot="2802471">
            <a:off x="5226956" y="2668816"/>
            <a:ext cx="1600200" cy="152400"/>
          </a:xfrm>
          <a:prstGeom prst="rightArrow">
            <a:avLst>
              <a:gd name="adj1" fmla="val 50000"/>
              <a:gd name="adj2" fmla="val 262500"/>
            </a:avLst>
          </a:prstGeom>
          <a:solidFill>
            <a:srgbClr val="FF3300"/>
          </a:solidFill>
          <a:ln w="12700" cap="sq">
            <a:solidFill>
              <a:schemeClr val="tx1"/>
            </a:solidFill>
            <a:miter lim="800000"/>
            <a:headEnd/>
            <a:tailEnd/>
          </a:ln>
        </p:spPr>
        <p:txBody>
          <a:bodyPr rot="10800000" vert="eaVert" wrap="none" anchor="ctr"/>
          <a:lstStyle/>
          <a:p>
            <a:endParaRPr kumimoji="1" lang="en-US" sz="2400">
              <a:solidFill>
                <a:srgbClr val="FF3300"/>
              </a:solidFill>
              <a:latin typeface="Arial" charset="0"/>
            </a:endParaRPr>
          </a:p>
        </p:txBody>
      </p:sp>
      <p:sp>
        <p:nvSpPr>
          <p:cNvPr id="9" name="AutoShape 7"/>
          <p:cNvSpPr>
            <a:spLocks noChangeArrowheads="1"/>
          </p:cNvSpPr>
          <p:nvPr/>
        </p:nvSpPr>
        <p:spPr bwMode="auto">
          <a:xfrm rot="6777043">
            <a:off x="7077529" y="2628901"/>
            <a:ext cx="1600200" cy="152400"/>
          </a:xfrm>
          <a:prstGeom prst="rightArrow">
            <a:avLst>
              <a:gd name="adj1" fmla="val 50000"/>
              <a:gd name="adj2" fmla="val 262500"/>
            </a:avLst>
          </a:prstGeom>
          <a:solidFill>
            <a:srgbClr val="FF3300"/>
          </a:solidFill>
          <a:ln w="12700" cap="sq">
            <a:solidFill>
              <a:schemeClr val="tx1"/>
            </a:solidFill>
            <a:miter lim="800000"/>
            <a:headEnd/>
            <a:tailEnd/>
          </a:ln>
        </p:spPr>
        <p:txBody>
          <a:bodyPr rot="10800000" vert="eaVert" wrap="none" anchor="ctr"/>
          <a:lstStyle/>
          <a:p>
            <a:endParaRPr kumimoji="1" lang="en-US" sz="2400">
              <a:solidFill>
                <a:srgbClr val="FF3300"/>
              </a:solidFill>
              <a:latin typeface="Arial" charset="0"/>
            </a:endParaRPr>
          </a:p>
        </p:txBody>
      </p:sp>
      <p:sp>
        <p:nvSpPr>
          <p:cNvPr id="10" name="AutoShape 8"/>
          <p:cNvSpPr>
            <a:spLocks noChangeArrowheads="1"/>
          </p:cNvSpPr>
          <p:nvPr/>
        </p:nvSpPr>
        <p:spPr bwMode="auto">
          <a:xfrm rot="8010323">
            <a:off x="7494360" y="2880178"/>
            <a:ext cx="1600200" cy="152400"/>
          </a:xfrm>
          <a:prstGeom prst="rightArrow">
            <a:avLst>
              <a:gd name="adj1" fmla="val 50000"/>
              <a:gd name="adj2" fmla="val 262500"/>
            </a:avLst>
          </a:prstGeom>
          <a:solidFill>
            <a:srgbClr val="FF3300"/>
          </a:solidFill>
          <a:ln w="12700" cap="sq">
            <a:solidFill>
              <a:schemeClr val="tx1"/>
            </a:solidFill>
            <a:miter lim="800000"/>
            <a:headEnd/>
            <a:tailEnd/>
          </a:ln>
        </p:spPr>
        <p:txBody>
          <a:bodyPr rot="10800000" vert="eaVert" wrap="none" anchor="ctr"/>
          <a:lstStyle/>
          <a:p>
            <a:endParaRPr kumimoji="1" lang="en-US" sz="2400">
              <a:solidFill>
                <a:srgbClr val="FF3300"/>
              </a:solidFill>
              <a:latin typeface="Arial" charset="0"/>
            </a:endParaRPr>
          </a:p>
        </p:txBody>
      </p:sp>
      <p:sp>
        <p:nvSpPr>
          <p:cNvPr id="11" name="AutoShape 9"/>
          <p:cNvSpPr>
            <a:spLocks noChangeArrowheads="1"/>
          </p:cNvSpPr>
          <p:nvPr/>
        </p:nvSpPr>
        <p:spPr bwMode="auto">
          <a:xfrm rot="-5346220">
            <a:off x="6649354" y="4944383"/>
            <a:ext cx="1600200" cy="152400"/>
          </a:xfrm>
          <a:prstGeom prst="rightArrow">
            <a:avLst>
              <a:gd name="adj1" fmla="val 50000"/>
              <a:gd name="adj2" fmla="val 262500"/>
            </a:avLst>
          </a:prstGeom>
          <a:solidFill>
            <a:srgbClr val="FFCC00"/>
          </a:solidFill>
          <a:ln w="12700" cap="sq">
            <a:solidFill>
              <a:schemeClr val="tx1"/>
            </a:solidFill>
            <a:miter lim="800000"/>
            <a:headEnd/>
            <a:tailEnd/>
          </a:ln>
        </p:spPr>
        <p:txBody>
          <a:bodyPr vert="eaVert" wrap="none" anchor="ctr"/>
          <a:lstStyle/>
          <a:p>
            <a:endParaRPr kumimoji="1" lang="en-US" sz="2400">
              <a:solidFill>
                <a:srgbClr val="FF3300"/>
              </a:solidFill>
              <a:latin typeface="Arial" charset="0"/>
            </a:endParaRPr>
          </a:p>
        </p:txBody>
      </p:sp>
      <p:sp>
        <p:nvSpPr>
          <p:cNvPr id="12" name="Text Box 8"/>
          <p:cNvSpPr txBox="1">
            <a:spLocks noChangeArrowheads="1"/>
          </p:cNvSpPr>
          <p:nvPr/>
        </p:nvSpPr>
        <p:spPr bwMode="auto">
          <a:xfrm>
            <a:off x="0" y="6488668"/>
            <a:ext cx="4441825" cy="369332"/>
          </a:xfrm>
          <a:prstGeom prst="rect">
            <a:avLst/>
          </a:prstGeom>
          <a:solidFill>
            <a:srgbClr val="CCFFFF"/>
          </a:solidFill>
          <a:ln w="9525" algn="ctr">
            <a:noFill/>
            <a:miter lim="800000"/>
            <a:headEnd/>
            <a:tailEnd/>
          </a:ln>
        </p:spPr>
        <p:txBody>
          <a:bodyPr>
            <a:spAutoFit/>
          </a:bodyPr>
          <a:lstStyle/>
          <a:p>
            <a:pPr algn="just">
              <a:spcBef>
                <a:spcPct val="50000"/>
              </a:spcBef>
            </a:pPr>
            <a:r>
              <a:rPr lang="en-US" dirty="0" smtClean="0">
                <a:solidFill>
                  <a:srgbClr val="CC00CC"/>
                </a:solidFill>
                <a:latin typeface="Tahoma" pitchFamily="34" charset="0"/>
                <a:ea typeface="宋体" pitchFamily="2" charset="-122"/>
              </a:rPr>
              <a:t>with </a:t>
            </a:r>
            <a:r>
              <a:rPr lang="en-US" dirty="0" err="1" smtClean="0">
                <a:solidFill>
                  <a:srgbClr val="CC00CC"/>
                </a:solidFill>
                <a:latin typeface="Tahoma" pitchFamily="34" charset="0"/>
                <a:ea typeface="宋体" pitchFamily="2" charset="-122"/>
              </a:rPr>
              <a:t>Balkcom</a:t>
            </a:r>
            <a:r>
              <a:rPr lang="en-US" dirty="0" smtClean="0">
                <a:solidFill>
                  <a:srgbClr val="CC00CC"/>
                </a:solidFill>
                <a:latin typeface="Tahoma" pitchFamily="34" charset="0"/>
                <a:ea typeface="宋体" pitchFamily="2" charset="-122"/>
              </a:rPr>
              <a:t>, Jones, and Kozlowski (</a:t>
            </a:r>
            <a:endParaRPr lang="en-US" dirty="0">
              <a:solidFill>
                <a:srgbClr val="CC00CC"/>
              </a:solidFill>
              <a:latin typeface="Tahoma" pitchFamily="34" charset="0"/>
              <a:ea typeface="宋体" pitchFamily="2" charset="-122"/>
            </a:endParaRPr>
          </a:p>
        </p:txBody>
      </p:sp>
      <p:sp>
        <p:nvSpPr>
          <p:cNvPr id="13" name="Text Box 8"/>
          <p:cNvSpPr txBox="1">
            <a:spLocks noChangeArrowheads="1"/>
          </p:cNvSpPr>
          <p:nvPr/>
        </p:nvSpPr>
        <p:spPr bwMode="auto">
          <a:xfrm>
            <a:off x="0" y="6488113"/>
            <a:ext cx="4691921" cy="369332"/>
          </a:xfrm>
          <a:prstGeom prst="rect">
            <a:avLst/>
          </a:prstGeom>
          <a:solidFill>
            <a:srgbClr val="CCFFFF"/>
          </a:solidFill>
          <a:ln w="9525" algn="ctr">
            <a:noFill/>
            <a:miter lim="800000"/>
            <a:headEnd/>
            <a:tailEnd/>
          </a:ln>
        </p:spPr>
        <p:txBody>
          <a:bodyPr wrap="square">
            <a:spAutoFit/>
          </a:bodyPr>
          <a:lstStyle/>
          <a:p>
            <a:pPr algn="l">
              <a:spcBef>
                <a:spcPct val="50000"/>
              </a:spcBef>
            </a:pPr>
            <a:r>
              <a:rPr lang="en-US" dirty="0">
                <a:solidFill>
                  <a:srgbClr val="CC00CC"/>
                </a:solidFill>
                <a:latin typeface="Tahoma" pitchFamily="34" charset="0"/>
                <a:ea typeface="宋体" pitchFamily="2" charset="-122"/>
              </a:rPr>
              <a:t>with </a:t>
            </a:r>
            <a:r>
              <a:rPr lang="en-US" dirty="0" smtClean="0">
                <a:solidFill>
                  <a:srgbClr val="CC00CC"/>
                </a:solidFill>
                <a:latin typeface="Tahoma" pitchFamily="34" charset="0"/>
                <a:ea typeface="宋体" pitchFamily="2" charset="-122"/>
              </a:rPr>
              <a:t>Jones and </a:t>
            </a:r>
            <a:r>
              <a:rPr lang="en-US" dirty="0" err="1" smtClean="0">
                <a:solidFill>
                  <a:srgbClr val="CC00CC"/>
                </a:solidFill>
                <a:latin typeface="Tahoma" pitchFamily="34" charset="0"/>
                <a:ea typeface="宋体" pitchFamily="2" charset="-122"/>
              </a:rPr>
              <a:t>Kozlowsky</a:t>
            </a:r>
            <a:r>
              <a:rPr lang="en-US" dirty="0" smtClean="0">
                <a:solidFill>
                  <a:srgbClr val="CC00CC"/>
                </a:solidFill>
                <a:latin typeface="Tahoma" pitchFamily="34" charset="0"/>
                <a:ea typeface="宋体" pitchFamily="2" charset="-122"/>
              </a:rPr>
              <a:t> (</a:t>
            </a:r>
            <a:r>
              <a:rPr lang="en-US" dirty="0" err="1" smtClean="0">
                <a:solidFill>
                  <a:srgbClr val="CC00CC"/>
                </a:solidFill>
                <a:latin typeface="Tahoma" pitchFamily="34" charset="0"/>
                <a:ea typeface="宋体" pitchFamily="2" charset="-122"/>
              </a:rPr>
              <a:t>Jrnl</a:t>
            </a:r>
            <a:r>
              <a:rPr lang="en-US" dirty="0" smtClean="0">
                <a:solidFill>
                  <a:srgbClr val="CC00CC"/>
                </a:solidFill>
                <a:latin typeface="Tahoma" pitchFamily="34" charset="0"/>
                <a:ea typeface="宋体" pitchFamily="2" charset="-122"/>
              </a:rPr>
              <a:t> Mech. 2004)</a:t>
            </a:r>
            <a:endParaRPr lang="en-US" dirty="0">
              <a:solidFill>
                <a:srgbClr val="CC00CC"/>
              </a:solidFill>
              <a:latin typeface="Tahoma" pitchFamily="34" charset="0"/>
              <a:ea typeface="宋体" pitchFamily="2" charset="-122"/>
            </a:endParaRPr>
          </a:p>
        </p:txBody>
      </p:sp>
    </p:spTree>
    <p:extLst>
      <p:ext uri="{BB962C8B-B14F-4D97-AF65-F5344CB8AC3E}">
        <p14:creationId xmlns:p14="http://schemas.microsoft.com/office/powerpoint/2010/main" val="833597581"/>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Open-Loop </a:t>
            </a:r>
            <a:r>
              <a:rPr lang="en-US" dirty="0" err="1" smtClean="0"/>
              <a:t>Meso</a:t>
            </a:r>
            <a:r>
              <a:rPr lang="en-US" dirty="0" smtClean="0"/>
              <a:t>-Scale Insertion</a:t>
            </a:r>
            <a:endParaRPr lang="en-US" dirty="0"/>
          </a:p>
        </p:txBody>
      </p:sp>
      <p:pic>
        <p:nvPicPr>
          <p:cNvPr id="8" name="PegInTheHole3-8x60fps.avi">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4059042" y="2545081"/>
            <a:ext cx="4852203" cy="3639152"/>
          </a:xfrm>
        </p:spPr>
      </p:pic>
      <p:sp>
        <p:nvSpPr>
          <p:cNvPr id="5" name="Slide Number Placeholder 4"/>
          <p:cNvSpPr>
            <a:spLocks noGrp="1"/>
          </p:cNvSpPr>
          <p:nvPr>
            <p:ph type="sldNum" sz="quarter" idx="12"/>
          </p:nvPr>
        </p:nvSpPr>
        <p:spPr/>
        <p:txBody>
          <a:bodyPr/>
          <a:lstStyle/>
          <a:p>
            <a:fld id="{4FAB73BC-B049-4115-A692-8D63A059BFB8}" type="slidenum">
              <a:rPr lang="en-US" smtClean="0"/>
              <a:pPr/>
              <a:t>17</a:t>
            </a:fld>
            <a:endParaRPr lang="en-US" dirty="0"/>
          </a:p>
        </p:txBody>
      </p:sp>
      <p:sp>
        <p:nvSpPr>
          <p:cNvPr id="6" name="Content Placeholder 2"/>
          <p:cNvSpPr txBox="1">
            <a:spLocks/>
          </p:cNvSpPr>
          <p:nvPr/>
        </p:nvSpPr>
        <p:spPr>
          <a:xfrm>
            <a:off x="457200" y="1070812"/>
            <a:ext cx="4038600" cy="51134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smtClean="0"/>
              <a:t>Estimate friction parameters for </a:t>
            </a:r>
            <a:r>
              <a:rPr lang="en-US" dirty="0" err="1" smtClean="0"/>
              <a:t>dVC</a:t>
            </a:r>
            <a:endParaRPr lang="en-US" dirty="0" smtClean="0"/>
          </a:p>
          <a:p>
            <a:r>
              <a:rPr lang="en-US" dirty="0" smtClean="0"/>
              <a:t>Define set of actions  for RDT</a:t>
            </a:r>
          </a:p>
          <a:p>
            <a:r>
              <a:rPr lang="en-US" dirty="0" smtClean="0"/>
              <a:t>Execute open-loop</a:t>
            </a:r>
            <a:endParaRPr lang="en-US" dirty="0"/>
          </a:p>
        </p:txBody>
      </p:sp>
      <p:sp>
        <p:nvSpPr>
          <p:cNvPr id="9" name="Text Box 8"/>
          <p:cNvSpPr txBox="1">
            <a:spLocks noChangeArrowheads="1"/>
          </p:cNvSpPr>
          <p:nvPr/>
        </p:nvSpPr>
        <p:spPr bwMode="auto">
          <a:xfrm>
            <a:off x="4038601" y="5841808"/>
            <a:ext cx="2956559" cy="369332"/>
          </a:xfrm>
          <a:prstGeom prst="rect">
            <a:avLst/>
          </a:prstGeom>
          <a:solidFill>
            <a:srgbClr val="CCFFFF"/>
          </a:solidFill>
          <a:ln w="9525" algn="ctr">
            <a:noFill/>
            <a:miter lim="800000"/>
            <a:headEnd/>
            <a:tailEnd/>
          </a:ln>
        </p:spPr>
        <p:txBody>
          <a:bodyPr wrap="square">
            <a:spAutoFit/>
          </a:bodyPr>
          <a:lstStyle/>
          <a:p>
            <a:pPr algn="l">
              <a:spcBef>
                <a:spcPct val="50000"/>
              </a:spcBef>
            </a:pPr>
            <a:r>
              <a:rPr lang="en-US" dirty="0" smtClean="0">
                <a:solidFill>
                  <a:srgbClr val="CC00CC"/>
                </a:solidFill>
                <a:latin typeface="Tahoma" pitchFamily="34" charset="0"/>
                <a:ea typeface="宋体" pitchFamily="2" charset="-122"/>
              </a:rPr>
              <a:t>with </a:t>
            </a:r>
            <a:r>
              <a:rPr lang="en-US" dirty="0" err="1" smtClean="0">
                <a:solidFill>
                  <a:srgbClr val="CC00CC"/>
                </a:solidFill>
                <a:latin typeface="Tahoma" pitchFamily="34" charset="0"/>
                <a:ea typeface="宋体" pitchFamily="2" charset="-122"/>
              </a:rPr>
              <a:t>Cappelleri</a:t>
            </a:r>
            <a:r>
              <a:rPr lang="en-US" dirty="0" smtClean="0">
                <a:solidFill>
                  <a:srgbClr val="CC00CC"/>
                </a:solidFill>
                <a:latin typeface="Tahoma" pitchFamily="34" charset="0"/>
                <a:ea typeface="宋体" pitchFamily="2" charset="-122"/>
              </a:rPr>
              <a:t>, et al. 2006</a:t>
            </a:r>
            <a:endParaRPr lang="en-US" dirty="0">
              <a:solidFill>
                <a:srgbClr val="CC00CC"/>
              </a:solidFill>
              <a:latin typeface="Tahoma" pitchFamily="34" charset="0"/>
              <a:ea typeface="宋体" pitchFamily="2" charset="-122"/>
            </a:endParaRPr>
          </a:p>
        </p:txBody>
      </p:sp>
    </p:spTree>
    <p:extLst>
      <p:ext uri="{BB962C8B-B14F-4D97-AF65-F5344CB8AC3E}">
        <p14:creationId xmlns:p14="http://schemas.microsoft.com/office/powerpoint/2010/main" val="37305315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 y="226510"/>
            <a:ext cx="8564880" cy="687888"/>
          </a:xfrm>
        </p:spPr>
        <p:txBody>
          <a:bodyPr>
            <a:normAutofit fontScale="90000"/>
          </a:bodyPr>
          <a:lstStyle/>
          <a:p>
            <a:r>
              <a:rPr lang="en-US" dirty="0" smtClean="0"/>
              <a:t>Which Simulator is Best?</a:t>
            </a:r>
            <a:endParaRPr lang="en-US" dirty="0"/>
          </a:p>
        </p:txBody>
      </p:sp>
      <p:pic>
        <p:nvPicPr>
          <p:cNvPr id="6" name="logs_piling_video.avi">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7"/>
          <a:stretch>
            <a:fillRect/>
          </a:stretch>
        </p:blipFill>
        <p:spPr>
          <a:xfrm>
            <a:off x="0" y="3568326"/>
            <a:ext cx="5116196" cy="2877235"/>
          </a:xfrm>
        </p:spPr>
      </p:pic>
      <p:sp>
        <p:nvSpPr>
          <p:cNvPr id="5" name="Slide Number Placeholder 4"/>
          <p:cNvSpPr>
            <a:spLocks noGrp="1"/>
          </p:cNvSpPr>
          <p:nvPr>
            <p:ph type="sldNum" sz="quarter" idx="12"/>
          </p:nvPr>
        </p:nvSpPr>
        <p:spPr/>
        <p:txBody>
          <a:bodyPr/>
          <a:lstStyle/>
          <a:p>
            <a:fld id="{4FAB73BC-B049-4115-A692-8D63A059BFB8}" type="slidenum">
              <a:rPr lang="en-US" smtClean="0"/>
              <a:pPr/>
              <a:t>18</a:t>
            </a:fld>
            <a:endParaRPr lang="en-US" dirty="0"/>
          </a:p>
        </p:txBody>
      </p:sp>
      <p:sp>
        <p:nvSpPr>
          <p:cNvPr id="7" name="Content Placeholder 2"/>
          <p:cNvSpPr>
            <a:spLocks noGrp="1"/>
          </p:cNvSpPr>
          <p:nvPr>
            <p:ph sz="half" idx="1"/>
          </p:nvPr>
        </p:nvSpPr>
        <p:spPr>
          <a:xfrm>
            <a:off x="148250" y="1082040"/>
            <a:ext cx="5322910" cy="3261360"/>
          </a:xfrm>
        </p:spPr>
        <p:txBody>
          <a:bodyPr>
            <a:normAutofit/>
          </a:bodyPr>
          <a:lstStyle/>
          <a:p>
            <a:r>
              <a:rPr lang="en-US" dirty="0" smtClean="0"/>
              <a:t>Did the solver converge?</a:t>
            </a:r>
          </a:p>
          <a:p>
            <a:r>
              <a:rPr lang="en-US" dirty="0" smtClean="0"/>
              <a:t>Is energy conserved?</a:t>
            </a:r>
          </a:p>
          <a:p>
            <a:r>
              <a:rPr lang="en-US" dirty="0" smtClean="0"/>
              <a:t>Is friction dissipative?</a:t>
            </a:r>
          </a:p>
          <a:p>
            <a:r>
              <a:rPr lang="en-US" dirty="0" smtClean="0"/>
              <a:t>Did simulation match physical system?</a:t>
            </a:r>
          </a:p>
          <a:p>
            <a:pPr marL="0" indent="0">
              <a:buNone/>
            </a:pPr>
            <a:endParaRPr lang="en-US" dirty="0" smtClean="0"/>
          </a:p>
        </p:txBody>
      </p:sp>
      <p:pic>
        <p:nvPicPr>
          <p:cNvPr id="8" name="3_ncp.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942840" y="2179320"/>
            <a:ext cx="4064000" cy="3048000"/>
          </a:xfrm>
          <a:prstGeom prst="rect">
            <a:avLst/>
          </a:prstGeom>
        </p:spPr>
      </p:pic>
    </p:spTree>
    <p:extLst>
      <p:ext uri="{BB962C8B-B14F-4D97-AF65-F5344CB8AC3E}">
        <p14:creationId xmlns:p14="http://schemas.microsoft.com/office/powerpoint/2010/main" val="17644823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video>
              <p:cMediaNode vol="80000">
                <p:cTn id="13" fill="hold" display="0">
                  <p:stCondLst>
                    <p:cond delay="indefinite"/>
                  </p:st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Automated </a:t>
            </a:r>
            <a:r>
              <a:rPr lang="en-US" dirty="0" err="1" smtClean="0"/>
              <a:t>Meso</a:t>
            </a:r>
            <a:r>
              <a:rPr lang="en-US" dirty="0" smtClean="0"/>
              <a:t>-Scale Assembly</a:t>
            </a:r>
            <a:endParaRPr lang="en-US" dirty="0"/>
          </a:p>
        </p:txBody>
      </p:sp>
      <p:sp>
        <p:nvSpPr>
          <p:cNvPr id="3" name="Content Placeholder 2"/>
          <p:cNvSpPr>
            <a:spLocks noGrp="1"/>
          </p:cNvSpPr>
          <p:nvPr>
            <p:ph sz="half" idx="1"/>
          </p:nvPr>
        </p:nvSpPr>
        <p:spPr>
          <a:xfrm>
            <a:off x="457200" y="1070812"/>
            <a:ext cx="7955280" cy="5113420"/>
          </a:xfrm>
        </p:spPr>
        <p:txBody>
          <a:bodyPr/>
          <a:lstStyle/>
          <a:p>
            <a:r>
              <a:rPr lang="en-US" dirty="0" smtClean="0"/>
              <a:t>Insertion planned using</a:t>
            </a:r>
          </a:p>
          <a:p>
            <a:pPr lvl="1"/>
            <a:r>
              <a:rPr lang="en-US" dirty="0" smtClean="0"/>
              <a:t>Rapidly-exploring </a:t>
            </a:r>
            <a:r>
              <a:rPr lang="en-US" dirty="0"/>
              <a:t>D</a:t>
            </a:r>
            <a:r>
              <a:rPr lang="en-US" dirty="0" smtClean="0"/>
              <a:t>ense Tree (RDT) search</a:t>
            </a:r>
          </a:p>
          <a:p>
            <a:pPr lvl="1"/>
            <a:r>
              <a:rPr lang="en-US" dirty="0" err="1" smtClean="0"/>
              <a:t>dVC</a:t>
            </a:r>
            <a:r>
              <a:rPr lang="en-US" dirty="0" smtClean="0"/>
              <a:t> for simulation</a:t>
            </a:r>
          </a:p>
          <a:p>
            <a:r>
              <a:rPr lang="en-US" dirty="0" smtClean="0"/>
              <a:t>Open-loop</a:t>
            </a:r>
          </a:p>
          <a:p>
            <a:pPr marL="0" indent="0">
              <a:buNone/>
            </a:pPr>
            <a:r>
              <a:rPr lang="en-US" dirty="0" smtClean="0"/>
              <a:t>execution</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19</a:t>
            </a:fld>
            <a:endParaRPr lang="en-US" dirty="0"/>
          </a:p>
        </p:txBody>
      </p:sp>
      <p:pic>
        <p:nvPicPr>
          <p:cNvPr id="8" name="Picture 11" descr="cappelleri_TestBedPegsFixtures.jpg"/>
          <p:cNvPicPr>
            <a:picLocks noChangeAspect="1"/>
          </p:cNvPicPr>
          <p:nvPr/>
        </p:nvPicPr>
        <p:blipFill>
          <a:blip r:embed="rId2"/>
          <a:srcRect/>
          <a:stretch>
            <a:fillRect/>
          </a:stretch>
        </p:blipFill>
        <p:spPr bwMode="auto">
          <a:xfrm>
            <a:off x="2459247" y="2443942"/>
            <a:ext cx="6421956" cy="4414058"/>
          </a:xfrm>
          <a:prstGeom prst="rect">
            <a:avLst/>
          </a:prstGeom>
          <a:noFill/>
          <a:ln w="9525">
            <a:noFill/>
            <a:miter lim="800000"/>
            <a:headEnd/>
            <a:tailEnd/>
          </a:ln>
        </p:spPr>
      </p:pic>
      <p:sp>
        <p:nvSpPr>
          <p:cNvPr id="10" name="Text Box 8"/>
          <p:cNvSpPr txBox="1">
            <a:spLocks noChangeArrowheads="1"/>
          </p:cNvSpPr>
          <p:nvPr/>
        </p:nvSpPr>
        <p:spPr bwMode="auto">
          <a:xfrm>
            <a:off x="1" y="6488668"/>
            <a:ext cx="2956559" cy="369332"/>
          </a:xfrm>
          <a:prstGeom prst="rect">
            <a:avLst/>
          </a:prstGeom>
          <a:solidFill>
            <a:srgbClr val="CCFFFF"/>
          </a:solidFill>
          <a:ln w="9525" algn="ctr">
            <a:noFill/>
            <a:miter lim="800000"/>
            <a:headEnd/>
            <a:tailEnd/>
          </a:ln>
        </p:spPr>
        <p:txBody>
          <a:bodyPr wrap="square">
            <a:spAutoFit/>
          </a:bodyPr>
          <a:lstStyle/>
          <a:p>
            <a:pPr algn="l">
              <a:spcBef>
                <a:spcPct val="50000"/>
              </a:spcBef>
            </a:pPr>
            <a:r>
              <a:rPr lang="en-US" dirty="0" smtClean="0">
                <a:solidFill>
                  <a:srgbClr val="CC00CC"/>
                </a:solidFill>
                <a:latin typeface="Tahoma" pitchFamily="34" charset="0"/>
                <a:ea typeface="宋体" pitchFamily="2" charset="-122"/>
              </a:rPr>
              <a:t>with </a:t>
            </a:r>
            <a:r>
              <a:rPr lang="en-US" dirty="0" err="1" smtClean="0">
                <a:solidFill>
                  <a:srgbClr val="CC00CC"/>
                </a:solidFill>
                <a:latin typeface="Tahoma" pitchFamily="34" charset="0"/>
                <a:ea typeface="宋体" pitchFamily="2" charset="-122"/>
              </a:rPr>
              <a:t>Cappelleri</a:t>
            </a:r>
            <a:r>
              <a:rPr lang="en-US" dirty="0" smtClean="0">
                <a:solidFill>
                  <a:srgbClr val="CC00CC"/>
                </a:solidFill>
                <a:latin typeface="Tahoma" pitchFamily="34" charset="0"/>
                <a:ea typeface="宋体" pitchFamily="2" charset="-122"/>
              </a:rPr>
              <a:t>, et al. 2006</a:t>
            </a:r>
            <a:endParaRPr lang="en-US" dirty="0">
              <a:solidFill>
                <a:srgbClr val="CC00CC"/>
              </a:solidFill>
              <a:latin typeface="Tahoma" pitchFamily="34" charset="0"/>
              <a:ea typeface="宋体" pitchFamily="2" charset="-122"/>
            </a:endParaRPr>
          </a:p>
        </p:txBody>
      </p:sp>
    </p:spTree>
    <p:extLst>
      <p:ext uri="{BB962C8B-B14F-4D97-AF65-F5344CB8AC3E}">
        <p14:creationId xmlns:p14="http://schemas.microsoft.com/office/powerpoint/2010/main" val="36106104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840" y="226510"/>
            <a:ext cx="8229600" cy="687888"/>
          </a:xfrm>
        </p:spPr>
        <p:txBody>
          <a:bodyPr>
            <a:normAutofit fontScale="90000"/>
          </a:bodyPr>
          <a:lstStyle/>
          <a:p>
            <a:r>
              <a:rPr lang="en-US" dirty="0" smtClean="0"/>
              <a:t>Quasi-Static Manipulation Planning</a:t>
            </a:r>
            <a:endParaRPr lang="en-US" dirty="0"/>
          </a:p>
        </p:txBody>
      </p:sp>
      <p:sp>
        <p:nvSpPr>
          <p:cNvPr id="3" name="Content Placeholder 2"/>
          <p:cNvSpPr>
            <a:spLocks noGrp="1"/>
          </p:cNvSpPr>
          <p:nvPr>
            <p:ph sz="half" idx="1"/>
          </p:nvPr>
        </p:nvSpPr>
        <p:spPr>
          <a:xfrm>
            <a:off x="457200" y="1070812"/>
            <a:ext cx="4038600" cy="804170"/>
          </a:xfrm>
        </p:spPr>
        <p:txBody>
          <a:bodyPr>
            <a:normAutofit/>
          </a:bodyPr>
          <a:lstStyle/>
          <a:p>
            <a:r>
              <a:rPr lang="en-US" sz="2400" dirty="0" smtClean="0"/>
              <a:t>Valid quasi-static plan exists</a:t>
            </a:r>
            <a:endParaRPr lang="en-US" sz="2400" dirty="0"/>
          </a:p>
        </p:txBody>
      </p:sp>
      <p:sp>
        <p:nvSpPr>
          <p:cNvPr id="4" name="Content Placeholder 3"/>
          <p:cNvSpPr>
            <a:spLocks noGrp="1"/>
          </p:cNvSpPr>
          <p:nvPr>
            <p:ph sz="half" idx="2"/>
          </p:nvPr>
        </p:nvSpPr>
        <p:spPr>
          <a:xfrm>
            <a:off x="4648200" y="1082843"/>
            <a:ext cx="4038600" cy="1150046"/>
          </a:xfrm>
        </p:spPr>
        <p:txBody>
          <a:bodyPr/>
          <a:lstStyle/>
          <a:p>
            <a:r>
              <a:rPr lang="en-US" sz="2400" dirty="0" smtClean="0"/>
              <a:t>No quasi-static plan found</a:t>
            </a:r>
          </a:p>
          <a:p>
            <a:r>
              <a:rPr lang="en-US" sz="2400" dirty="0" smtClean="0"/>
              <a:t>Dynamic plan exists</a:t>
            </a:r>
          </a:p>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a:t>
            </a:fld>
            <a:endParaRPr lang="en-US" dirty="0"/>
          </a:p>
        </p:txBody>
      </p:sp>
      <p:sp>
        <p:nvSpPr>
          <p:cNvPr id="10" name="Content Placeholder 2"/>
          <p:cNvSpPr txBox="1">
            <a:spLocks/>
          </p:cNvSpPr>
          <p:nvPr/>
        </p:nvSpPr>
        <p:spPr>
          <a:xfrm>
            <a:off x="533537" y="3698618"/>
            <a:ext cx="4065357" cy="305180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1400" dirty="0"/>
              <a:t>+</a:t>
            </a:r>
            <a:r>
              <a:rPr lang="en-US" sz="1400" dirty="0" smtClean="0"/>
              <a:t> </a:t>
            </a:r>
            <a:r>
              <a:rPr lang="en-US" sz="1400" dirty="0" err="1"/>
              <a:t>Trinkle</a:t>
            </a:r>
            <a:r>
              <a:rPr lang="en-US" sz="1400" dirty="0"/>
              <a:t>, Abel, Paul. </a:t>
            </a:r>
            <a:r>
              <a:rPr lang="en-US" sz="1400" dirty="0">
                <a:hlinkClick r:id="rId7"/>
              </a:rPr>
              <a:t>An Investigation of Frictionless Enveloping Grasping in the Plane</a:t>
            </a:r>
            <a:r>
              <a:rPr lang="en-US" sz="1400" dirty="0"/>
              <a:t>. IJRR,  1988.</a:t>
            </a:r>
          </a:p>
          <a:p>
            <a:pPr marL="0" indent="0">
              <a:buNone/>
            </a:pPr>
            <a:r>
              <a:rPr lang="en-US" sz="1400" dirty="0" smtClean="0"/>
              <a:t>+ </a:t>
            </a:r>
            <a:r>
              <a:rPr lang="en-US" sz="1400" dirty="0" err="1" smtClean="0"/>
              <a:t>Trinkle</a:t>
            </a:r>
            <a:r>
              <a:rPr lang="en-US" sz="1400" dirty="0"/>
              <a:t>, Hunter. </a:t>
            </a:r>
            <a:r>
              <a:rPr lang="en-US" sz="1400" dirty="0">
                <a:hlinkClick r:id="rId8"/>
              </a:rPr>
              <a:t>A Framework for Planning Dexterous Manipulation</a:t>
            </a:r>
            <a:r>
              <a:rPr lang="en-US" sz="1400" dirty="0"/>
              <a:t>.  ICRA, 1991.</a:t>
            </a:r>
          </a:p>
          <a:p>
            <a:pPr marL="0" indent="0">
              <a:buNone/>
            </a:pPr>
            <a:r>
              <a:rPr lang="en-US" sz="1400" dirty="0"/>
              <a:t>+</a:t>
            </a:r>
            <a:r>
              <a:rPr lang="en-US" sz="1400" dirty="0" smtClean="0"/>
              <a:t> </a:t>
            </a:r>
            <a:r>
              <a:rPr lang="en-US" sz="1400" dirty="0" err="1" smtClean="0"/>
              <a:t>Trinkle</a:t>
            </a:r>
            <a:r>
              <a:rPr lang="en-US" sz="1400" dirty="0"/>
              <a:t>,</a:t>
            </a:r>
            <a:r>
              <a:rPr lang="en-US" sz="1400" dirty="0" smtClean="0"/>
              <a:t> Ram, </a:t>
            </a:r>
            <a:r>
              <a:rPr lang="en-US" sz="1400" dirty="0" err="1" smtClean="0"/>
              <a:t>Farahat</a:t>
            </a:r>
            <a:r>
              <a:rPr lang="en-US" sz="1400" dirty="0" smtClean="0"/>
              <a:t>, Stiller</a:t>
            </a:r>
            <a:r>
              <a:rPr lang="en-US" sz="1400" dirty="0"/>
              <a:t>. </a:t>
            </a:r>
            <a:r>
              <a:rPr lang="en-US" sz="1400" dirty="0">
                <a:hlinkClick r:id="rId9"/>
              </a:rPr>
              <a:t>Dexterous Manipulation Planning and Execution of an Enveloped Slippery Workpiece</a:t>
            </a:r>
            <a:r>
              <a:rPr lang="en-US" sz="1400" dirty="0"/>
              <a:t>. </a:t>
            </a:r>
            <a:r>
              <a:rPr lang="en-US" sz="1400" dirty="0" smtClean="0"/>
              <a:t>ICRA, 1993.</a:t>
            </a:r>
          </a:p>
          <a:p>
            <a:pPr marL="0" indent="0">
              <a:buNone/>
            </a:pPr>
            <a:r>
              <a:rPr lang="en-US" sz="1400" dirty="0"/>
              <a:t>+</a:t>
            </a:r>
            <a:r>
              <a:rPr lang="en-US" sz="1400" dirty="0" smtClean="0"/>
              <a:t> </a:t>
            </a:r>
            <a:r>
              <a:rPr lang="en-US" sz="1400" dirty="0" err="1"/>
              <a:t>Trinkle</a:t>
            </a:r>
            <a:r>
              <a:rPr lang="en-US" sz="1400" dirty="0"/>
              <a:t>, </a:t>
            </a:r>
            <a:r>
              <a:rPr lang="en-US" sz="1400" dirty="0" err="1"/>
              <a:t>Farahat</a:t>
            </a:r>
            <a:r>
              <a:rPr lang="en-US" sz="1400" dirty="0"/>
              <a:t>, Stiller. </a:t>
            </a:r>
            <a:r>
              <a:rPr lang="en-US" sz="1400" dirty="0">
                <a:hlinkClick r:id="rId10"/>
              </a:rPr>
              <a:t>First-Order Stability Cells of Active Multi-Rigid-Body Systems</a:t>
            </a:r>
            <a:r>
              <a:rPr lang="en-US" sz="1400" dirty="0"/>
              <a:t>. Trans on Robotics and Automation, 1995.</a:t>
            </a:r>
          </a:p>
          <a:p>
            <a:pPr marL="0" indent="0">
              <a:buNone/>
            </a:pPr>
            <a:r>
              <a:rPr lang="en-US" sz="1400" dirty="0" smtClean="0"/>
              <a:t>+ Pang</a:t>
            </a:r>
            <a:r>
              <a:rPr lang="en-US" sz="1400" dirty="0"/>
              <a:t>, </a:t>
            </a:r>
            <a:r>
              <a:rPr lang="en-US" sz="1400" dirty="0" err="1"/>
              <a:t>Trinkle</a:t>
            </a:r>
            <a:r>
              <a:rPr lang="en-US" sz="1400" dirty="0"/>
              <a:t>, Lo. </a:t>
            </a:r>
            <a:r>
              <a:rPr lang="en-US" sz="1400" dirty="0">
                <a:hlinkClick r:id="rId11"/>
              </a:rPr>
              <a:t>A Complementarity Approach to a </a:t>
            </a:r>
            <a:r>
              <a:rPr lang="en-US" sz="1400" dirty="0" err="1">
                <a:hlinkClick r:id="rId11"/>
              </a:rPr>
              <a:t>Quasistatic</a:t>
            </a:r>
            <a:r>
              <a:rPr lang="en-US" sz="1400" dirty="0">
                <a:hlinkClick r:id="rId11"/>
              </a:rPr>
              <a:t> Rigid Body Motion Problem</a:t>
            </a:r>
            <a:r>
              <a:rPr lang="en-US" sz="1400" dirty="0"/>
              <a:t>. Journal of Computational Optimization and Applications, 1996</a:t>
            </a:r>
          </a:p>
          <a:p>
            <a:pPr marL="0" indent="0">
              <a:buNone/>
            </a:pPr>
            <a:endParaRPr lang="en-US" sz="1400" dirty="0"/>
          </a:p>
        </p:txBody>
      </p:sp>
      <p:pic>
        <p:nvPicPr>
          <p:cNvPr id="6" name="heptag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1183338" y="1518472"/>
            <a:ext cx="2824766" cy="2118574"/>
          </a:xfrm>
          <a:prstGeom prst="rect">
            <a:avLst/>
          </a:prstGeom>
        </p:spPr>
      </p:pic>
      <p:pic>
        <p:nvPicPr>
          <p:cNvPr id="7" name="pentagon">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5198647" y="2018533"/>
            <a:ext cx="3540457" cy="2655343"/>
          </a:xfrm>
          <a:prstGeom prst="rect">
            <a:avLst/>
          </a:prstGeom>
        </p:spPr>
      </p:pic>
      <p:sp>
        <p:nvSpPr>
          <p:cNvPr id="9" name="Content Placeholder 2"/>
          <p:cNvSpPr txBox="1">
            <a:spLocks/>
          </p:cNvSpPr>
          <p:nvPr/>
        </p:nvSpPr>
        <p:spPr>
          <a:xfrm>
            <a:off x="5037632" y="4805085"/>
            <a:ext cx="3962938" cy="20655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1400" dirty="0"/>
              <a:t>+</a:t>
            </a:r>
            <a:r>
              <a:rPr lang="en-US" sz="1400" dirty="0" smtClean="0"/>
              <a:t> Stewart, </a:t>
            </a:r>
            <a:r>
              <a:rPr lang="en-US" sz="1400" dirty="0" err="1" smtClean="0"/>
              <a:t>Trinkle</a:t>
            </a:r>
            <a:r>
              <a:rPr lang="en-US" sz="1400" dirty="0"/>
              <a:t>. </a:t>
            </a:r>
            <a:r>
              <a:rPr lang="en-US" sz="1400" dirty="0">
                <a:hlinkClick r:id="rId14"/>
              </a:rPr>
              <a:t>An Implicit Time-Stepping Scheme for Rigid Body Dynamics with Inelastic Collisions and Coulomb Friction</a:t>
            </a:r>
            <a:r>
              <a:rPr lang="en-US" sz="1400" dirty="0"/>
              <a:t>. International Journal of Numerical Methods in </a:t>
            </a:r>
            <a:r>
              <a:rPr lang="en-US" sz="1400" dirty="0" smtClean="0"/>
              <a:t>Engineering, 1996.</a:t>
            </a:r>
            <a:endParaRPr lang="en-US" sz="1400" dirty="0"/>
          </a:p>
          <a:p>
            <a:pPr marL="0" indent="0">
              <a:buNone/>
            </a:pPr>
            <a:r>
              <a:rPr lang="en-US" sz="1400" dirty="0"/>
              <a:t>+</a:t>
            </a:r>
            <a:r>
              <a:rPr lang="en-US" sz="1400" dirty="0" smtClean="0"/>
              <a:t> </a:t>
            </a:r>
            <a:r>
              <a:rPr lang="en-US" sz="1400" dirty="0" err="1" smtClean="0"/>
              <a:t>Trinkle</a:t>
            </a:r>
            <a:r>
              <a:rPr lang="en-US" sz="1400" dirty="0" smtClean="0"/>
              <a:t>, Pang, </a:t>
            </a:r>
            <a:r>
              <a:rPr lang="en-US" sz="1400" dirty="0" err="1" smtClean="0"/>
              <a:t>Sudarsky</a:t>
            </a:r>
            <a:r>
              <a:rPr lang="en-US" sz="1400" dirty="0" smtClean="0"/>
              <a:t>, Lo</a:t>
            </a:r>
            <a:r>
              <a:rPr lang="en-US" sz="1400" dirty="0"/>
              <a:t>. </a:t>
            </a:r>
            <a:r>
              <a:rPr lang="en-US" sz="1400" dirty="0">
                <a:hlinkClick r:id="rId15"/>
              </a:rPr>
              <a:t>On Dynamic Multi-Rigid-Body Contact Problems with Coulomb Friction</a:t>
            </a:r>
            <a:r>
              <a:rPr lang="en-US" sz="1400" dirty="0"/>
              <a:t>. </a:t>
            </a:r>
            <a:r>
              <a:rPr lang="en-US" sz="1400" dirty="0" err="1"/>
              <a:t>Zeitschrift</a:t>
            </a:r>
            <a:r>
              <a:rPr lang="en-US" sz="1400" dirty="0"/>
              <a:t> fur </a:t>
            </a:r>
            <a:r>
              <a:rPr lang="en-US" sz="1400" dirty="0" err="1"/>
              <a:t>Angewandte</a:t>
            </a:r>
            <a:r>
              <a:rPr lang="en-US" sz="1400" dirty="0"/>
              <a:t> </a:t>
            </a:r>
            <a:r>
              <a:rPr lang="en-US" sz="1400" dirty="0" err="1"/>
              <a:t>Mathematik</a:t>
            </a:r>
            <a:r>
              <a:rPr lang="en-US" sz="1400" dirty="0"/>
              <a:t> und </a:t>
            </a:r>
            <a:r>
              <a:rPr lang="en-US" sz="1400" dirty="0" err="1" smtClean="0"/>
              <a:t>Mechanik</a:t>
            </a:r>
            <a:r>
              <a:rPr lang="en-US" sz="1400" dirty="0" smtClean="0"/>
              <a:t>, 1997.</a:t>
            </a:r>
          </a:p>
        </p:txBody>
      </p:sp>
    </p:spTree>
    <p:extLst>
      <p:ext uri="{BB962C8B-B14F-4D97-AF65-F5344CB8AC3E}">
        <p14:creationId xmlns:p14="http://schemas.microsoft.com/office/powerpoint/2010/main" val="1744655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video>
              <p:cMediaNode vol="80000">
                <p:cTn id="22" fill="hold" display="0">
                  <p:stCondLst>
                    <p:cond delay="indefinite"/>
                  </p:stCondLst>
                </p:cTn>
                <p:tgtEl>
                  <p:spTgt spid="7"/>
                </p:tgtEl>
              </p:cMediaNode>
            </p:video>
          </p:childTnLst>
        </p:cTn>
      </p:par>
    </p:tnLst>
    <p:bldLst>
      <p:bldP spid="10"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Designing Vibratory Manipulation</a:t>
            </a:r>
            <a:endParaRPr lang="en-US" dirty="0"/>
          </a:p>
        </p:txBody>
      </p:sp>
      <p:sp>
        <p:nvSpPr>
          <p:cNvPr id="3" name="Content Placeholder 2"/>
          <p:cNvSpPr>
            <a:spLocks noGrp="1"/>
          </p:cNvSpPr>
          <p:nvPr>
            <p:ph sz="half" idx="1"/>
          </p:nvPr>
        </p:nvSpPr>
        <p:spPr/>
        <p:txBody>
          <a:bodyPr/>
          <a:lstStyle/>
          <a:p>
            <a:r>
              <a:rPr lang="en-US" dirty="0" err="1" smtClean="0"/>
              <a:t>Vose</a:t>
            </a:r>
            <a:r>
              <a:rPr lang="en-US" dirty="0" smtClean="0"/>
              <a:t>, </a:t>
            </a:r>
            <a:r>
              <a:rPr lang="en-US" dirty="0" err="1" smtClean="0"/>
              <a:t>Umbanhower</a:t>
            </a:r>
            <a:r>
              <a:rPr lang="en-US" dirty="0" smtClean="0"/>
              <a:t>, Lynch assumptions:</a:t>
            </a:r>
          </a:p>
          <a:p>
            <a:pPr lvl="1"/>
            <a:r>
              <a:rPr lang="en-US" dirty="0" smtClean="0"/>
              <a:t>Plate moves with 6 </a:t>
            </a:r>
            <a:r>
              <a:rPr lang="en-US" dirty="0" err="1" smtClean="0"/>
              <a:t>dof</a:t>
            </a:r>
            <a:endParaRPr lang="en-US" dirty="0" smtClean="0"/>
          </a:p>
          <a:p>
            <a:pPr lvl="1"/>
            <a:r>
              <a:rPr lang="en-US" dirty="0" smtClean="0"/>
              <a:t>Part is a particle</a:t>
            </a:r>
          </a:p>
          <a:p>
            <a:pPr lvl="1"/>
            <a:r>
              <a:rPr lang="en-US" dirty="0" smtClean="0"/>
              <a:t>Part maintains contact</a:t>
            </a:r>
          </a:p>
          <a:p>
            <a:pPr lvl="1"/>
            <a:r>
              <a:rPr lang="en-US" dirty="0" smtClean="0"/>
              <a:t>Part is always sliding</a:t>
            </a:r>
            <a:endParaRPr lang="en-US" dirty="0"/>
          </a:p>
        </p:txBody>
      </p:sp>
      <p:sp>
        <p:nvSpPr>
          <p:cNvPr id="4" name="Content Placeholder 3"/>
          <p:cNvSpPr>
            <a:spLocks noGrp="1"/>
          </p:cNvSpPr>
          <p:nvPr>
            <p:ph sz="half" idx="2"/>
          </p:nvPr>
        </p:nvSpPr>
        <p:spPr/>
        <p:txBody>
          <a:bodyPr/>
          <a:lstStyle/>
          <a:p>
            <a:r>
              <a:rPr lang="en-US" dirty="0" smtClean="0"/>
              <a:t>Single-frequency sinusoidal motions</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20</a:t>
            </a:fld>
            <a:endParaRPr lang="en-US" dirty="0"/>
          </a:p>
        </p:txBody>
      </p:sp>
      <p:pic>
        <p:nvPicPr>
          <p:cNvPr id="9" name="Content Placeholder 6" descr="partPlate.png"/>
          <p:cNvPicPr>
            <a:picLocks noChangeAspect="1"/>
          </p:cNvPicPr>
          <p:nvPr/>
        </p:nvPicPr>
        <p:blipFill>
          <a:blip r:embed="rId4"/>
          <a:stretch>
            <a:fillRect/>
          </a:stretch>
        </p:blipFill>
        <p:spPr>
          <a:xfrm>
            <a:off x="267052" y="3946967"/>
            <a:ext cx="3952401" cy="2292469"/>
          </a:xfrm>
          <a:prstGeom prst="rect">
            <a:avLst/>
          </a:prstGeom>
        </p:spPr>
      </p:pic>
      <p:graphicFrame>
        <p:nvGraphicFramePr>
          <p:cNvPr id="10" name="Object 12"/>
          <p:cNvGraphicFramePr>
            <a:graphicFrameLocks noChangeAspect="1"/>
          </p:cNvGraphicFramePr>
          <p:nvPr>
            <p:extLst>
              <p:ext uri="{D42A27DB-BD31-4B8C-83A1-F6EECF244321}">
                <p14:modId xmlns:p14="http://schemas.microsoft.com/office/powerpoint/2010/main" val="3313783190"/>
              </p:ext>
            </p:extLst>
          </p:nvPr>
        </p:nvGraphicFramePr>
        <p:xfrm>
          <a:off x="4639235" y="2361497"/>
          <a:ext cx="2869920" cy="524913"/>
        </p:xfrm>
        <a:graphic>
          <a:graphicData uri="http://schemas.openxmlformats.org/presentationml/2006/ole">
            <mc:AlternateContent xmlns:mc="http://schemas.openxmlformats.org/markup-compatibility/2006">
              <mc:Choice xmlns:v="urn:schemas-microsoft-com:vml" Requires="v">
                <p:oleObj spid="_x0000_s42274" name="Equation" r:id="rId5" imgW="1244520" imgH="228600" progId="Equation.3">
                  <p:embed/>
                </p:oleObj>
              </mc:Choice>
              <mc:Fallback>
                <p:oleObj name="Equation" r:id="rId5" imgW="124452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9235" y="2361497"/>
                        <a:ext cx="2869920" cy="524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2"/>
          <p:cNvGraphicFramePr>
            <a:graphicFrameLocks noChangeAspect="1"/>
          </p:cNvGraphicFramePr>
          <p:nvPr>
            <p:extLst>
              <p:ext uri="{D42A27DB-BD31-4B8C-83A1-F6EECF244321}">
                <p14:modId xmlns:p14="http://schemas.microsoft.com/office/powerpoint/2010/main" val="3560771118"/>
              </p:ext>
            </p:extLst>
          </p:nvPr>
        </p:nvGraphicFramePr>
        <p:xfrm>
          <a:off x="7736635" y="2413804"/>
          <a:ext cx="1407365" cy="431555"/>
        </p:xfrm>
        <a:graphic>
          <a:graphicData uri="http://schemas.openxmlformats.org/presentationml/2006/ole">
            <mc:AlternateContent xmlns:mc="http://schemas.openxmlformats.org/markup-compatibility/2006">
              <mc:Choice xmlns:v="urn:schemas-microsoft-com:vml" Requires="v">
                <p:oleObj spid="_x0000_s42275" name="Equation" r:id="rId7" imgW="660240" imgH="203040" progId="Equation.3">
                  <p:embed/>
                </p:oleObj>
              </mc:Choice>
              <mc:Fallback>
                <p:oleObj name="Equation" r:id="rId7" imgW="66024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6635" y="2413804"/>
                        <a:ext cx="1407365" cy="4315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1" descr="Vose_Source_and_Whirlpool.bmp"/>
          <p:cNvPicPr>
            <a:picLocks noChangeAspect="1"/>
          </p:cNvPicPr>
          <p:nvPr/>
        </p:nvPicPr>
        <p:blipFill>
          <a:blip r:embed="rId9"/>
          <a:stretch>
            <a:fillRect/>
          </a:stretch>
        </p:blipFill>
        <p:spPr>
          <a:xfrm>
            <a:off x="4186973" y="3122761"/>
            <a:ext cx="4996663" cy="3631721"/>
          </a:xfrm>
          <a:prstGeom prst="rect">
            <a:avLst/>
          </a:prstGeom>
        </p:spPr>
      </p:pic>
    </p:spTree>
    <p:extLst>
      <p:ext uri="{BB962C8B-B14F-4D97-AF65-F5344CB8AC3E}">
        <p14:creationId xmlns:p14="http://schemas.microsoft.com/office/powerpoint/2010/main" val="26923499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Circle Trajectory Design</a:t>
            </a:r>
            <a:endParaRPr lang="en-US" dirty="0"/>
          </a:p>
        </p:txBody>
      </p:sp>
      <p:sp>
        <p:nvSpPr>
          <p:cNvPr id="3" name="Content Placeholder 2"/>
          <p:cNvSpPr>
            <a:spLocks noGrp="1"/>
          </p:cNvSpPr>
          <p:nvPr>
            <p:ph sz="half" idx="1"/>
          </p:nvPr>
        </p:nvSpPr>
        <p:spPr/>
        <p:txBody>
          <a:bodyPr/>
          <a:lstStyle/>
          <a:p>
            <a:r>
              <a:rPr lang="en-US" dirty="0" smtClean="0"/>
              <a:t>Analytically obtained input</a:t>
            </a:r>
            <a:endParaRPr lang="en-US" dirty="0"/>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21</a:t>
            </a:fld>
            <a:endParaRPr lang="en-US" dirty="0"/>
          </a:p>
        </p:txBody>
      </p:sp>
      <p:pic>
        <p:nvPicPr>
          <p:cNvPr id="6" name="Picture 3"/>
          <p:cNvPicPr>
            <a:picLocks noChangeAspect="1" noChangeArrowheads="1"/>
          </p:cNvPicPr>
          <p:nvPr/>
        </p:nvPicPr>
        <p:blipFill>
          <a:blip r:embed="rId3"/>
          <a:srcRect/>
          <a:stretch>
            <a:fillRect/>
          </a:stretch>
        </p:blipFill>
        <p:spPr bwMode="auto">
          <a:xfrm>
            <a:off x="3597002" y="1524000"/>
            <a:ext cx="5546999" cy="5334001"/>
          </a:xfrm>
          <a:prstGeom prst="rect">
            <a:avLst/>
          </a:prstGeom>
          <a:noFill/>
          <a:ln w="9525">
            <a:noFill/>
            <a:round/>
            <a:headEnd/>
            <a:tailEnd/>
          </a:ln>
          <a:effectLst/>
        </p:spPr>
      </p:pic>
      <p:graphicFrame>
        <p:nvGraphicFramePr>
          <p:cNvPr id="9" name="Table 8"/>
          <p:cNvGraphicFramePr>
            <a:graphicFrameLocks noGrp="1"/>
          </p:cNvGraphicFramePr>
          <p:nvPr>
            <p:extLst>
              <p:ext uri="{D42A27DB-BD31-4B8C-83A1-F6EECF244321}">
                <p14:modId xmlns:p14="http://schemas.microsoft.com/office/powerpoint/2010/main" val="2038854563"/>
              </p:ext>
            </p:extLst>
          </p:nvPr>
        </p:nvGraphicFramePr>
        <p:xfrm>
          <a:off x="567330" y="3810749"/>
          <a:ext cx="2740682" cy="2074656"/>
        </p:xfrm>
        <a:graphic>
          <a:graphicData uri="http://schemas.openxmlformats.org/drawingml/2006/table">
            <a:tbl>
              <a:tblPr firstRow="1" bandRow="1">
                <a:tableStyleId>{5C22544A-7EE6-4342-B048-85BDC9FD1C3A}</a:tableStyleId>
              </a:tblPr>
              <a:tblGrid>
                <a:gridCol w="1370341"/>
                <a:gridCol w="1370341"/>
              </a:tblGrid>
              <a:tr h="518664">
                <a:tc>
                  <a:txBody>
                    <a:bodyPr/>
                    <a:lstStyle/>
                    <a:p>
                      <a:r>
                        <a:rPr lang="en-US" sz="2400" dirty="0" err="1" smtClean="0"/>
                        <a:t>Params</a:t>
                      </a:r>
                      <a:endParaRPr lang="en-US" sz="2400" dirty="0"/>
                    </a:p>
                  </a:txBody>
                  <a:tcPr/>
                </a:tc>
                <a:tc>
                  <a:txBody>
                    <a:bodyPr/>
                    <a:lstStyle/>
                    <a:p>
                      <a:r>
                        <a:rPr lang="en-US" sz="2400" dirty="0" err="1" smtClean="0"/>
                        <a:t>Vose</a:t>
                      </a:r>
                      <a:r>
                        <a:rPr lang="en-US" sz="2400" dirty="0" smtClean="0"/>
                        <a:t>+</a:t>
                      </a:r>
                      <a:endParaRPr lang="en-US" sz="2400" dirty="0"/>
                    </a:p>
                  </a:txBody>
                  <a:tcPr/>
                </a:tc>
              </a:tr>
              <a:tr h="518664">
                <a:tc>
                  <a:txBody>
                    <a:bodyPr/>
                    <a:lstStyle/>
                    <a:p>
                      <a:r>
                        <a:rPr lang="en-US" sz="2400" dirty="0" smtClean="0"/>
                        <a:t>p1</a:t>
                      </a:r>
                      <a:endParaRPr lang="en-US" sz="2400" dirty="0"/>
                    </a:p>
                  </a:txBody>
                  <a:tcPr/>
                </a:tc>
                <a:tc>
                  <a:txBody>
                    <a:bodyPr/>
                    <a:lstStyle/>
                    <a:p>
                      <a:r>
                        <a:rPr lang="en-US" sz="2400" dirty="0" smtClean="0"/>
                        <a:t>100</a:t>
                      </a:r>
                      <a:endParaRPr lang="en-US" sz="2400" dirty="0"/>
                    </a:p>
                  </a:txBody>
                  <a:tcPr/>
                </a:tc>
              </a:tr>
              <a:tr h="518664">
                <a:tc>
                  <a:txBody>
                    <a:bodyPr/>
                    <a:lstStyle/>
                    <a:p>
                      <a:r>
                        <a:rPr lang="en-US" sz="2400" dirty="0" smtClean="0"/>
                        <a:t>p2</a:t>
                      </a:r>
                      <a:endParaRPr lang="en-US" sz="2400" dirty="0"/>
                    </a:p>
                  </a:txBody>
                  <a:tcPr/>
                </a:tc>
                <a:tc>
                  <a:txBody>
                    <a:bodyPr/>
                    <a:lstStyle/>
                    <a:p>
                      <a:r>
                        <a:rPr lang="en-US" sz="2400" dirty="0" smtClean="0"/>
                        <a:t>    8</a:t>
                      </a:r>
                      <a:endParaRPr lang="en-US" sz="2400" dirty="0"/>
                    </a:p>
                  </a:txBody>
                  <a:tcPr/>
                </a:tc>
              </a:tr>
              <a:tr h="518664">
                <a:tc>
                  <a:txBody>
                    <a:bodyPr/>
                    <a:lstStyle/>
                    <a:p>
                      <a:r>
                        <a:rPr lang="en-US" sz="2400" dirty="0" smtClean="0"/>
                        <a:t>p3</a:t>
                      </a:r>
                      <a:endParaRPr lang="en-US" sz="2400" dirty="0"/>
                    </a:p>
                  </a:txBody>
                  <a:tcPr/>
                </a:tc>
                <a:tc>
                  <a:txBody>
                    <a:bodyPr/>
                    <a:lstStyle/>
                    <a:p>
                      <a:r>
                        <a:rPr lang="en-US" sz="2400" dirty="0" smtClean="0"/>
                        <a:t>    4.71</a:t>
                      </a:r>
                      <a:endParaRPr lang="en-US" sz="2400" dirty="0"/>
                    </a:p>
                  </a:txBody>
                  <a:tcPr/>
                </a:tc>
              </a:tr>
            </a:tbl>
          </a:graphicData>
        </a:graphic>
      </p:graphicFrame>
      <p:grpSp>
        <p:nvGrpSpPr>
          <p:cNvPr id="10" name="Group 9"/>
          <p:cNvGrpSpPr/>
          <p:nvPr/>
        </p:nvGrpSpPr>
        <p:grpSpPr>
          <a:xfrm>
            <a:off x="477841" y="2332279"/>
            <a:ext cx="3194048" cy="1013053"/>
            <a:chOff x="795341" y="5683929"/>
            <a:chExt cx="3194048" cy="1013053"/>
          </a:xfrm>
        </p:grpSpPr>
        <p:grpSp>
          <p:nvGrpSpPr>
            <p:cNvPr id="11" name="Group 10"/>
            <p:cNvGrpSpPr/>
            <p:nvPr/>
          </p:nvGrpSpPr>
          <p:grpSpPr>
            <a:xfrm>
              <a:off x="855664" y="6171520"/>
              <a:ext cx="3133725" cy="525462"/>
              <a:chOff x="5262561" y="3810223"/>
              <a:chExt cx="3133725" cy="525462"/>
            </a:xfrm>
          </p:grpSpPr>
          <p:graphicFrame>
            <p:nvGraphicFramePr>
              <p:cNvPr id="15" name="Object 12"/>
              <p:cNvGraphicFramePr>
                <a:graphicFrameLocks noChangeAspect="1"/>
              </p:cNvGraphicFramePr>
              <p:nvPr/>
            </p:nvGraphicFramePr>
            <p:xfrm>
              <a:off x="5262561" y="3810223"/>
              <a:ext cx="3133725" cy="525462"/>
            </p:xfrm>
            <a:graphic>
              <a:graphicData uri="http://schemas.openxmlformats.org/presentationml/2006/ole">
                <mc:AlternateContent xmlns:mc="http://schemas.openxmlformats.org/markup-compatibility/2006">
                  <mc:Choice xmlns:v="urn:schemas-microsoft-com:vml" Requires="v">
                    <p:oleObj spid="_x0000_s43298" name="Equation" r:id="rId4" imgW="1358640" imgH="228600" progId="Equation.3">
                      <p:embed/>
                    </p:oleObj>
                  </mc:Choice>
                  <mc:Fallback>
                    <p:oleObj name="Equation" r:id="rId4" imgW="135864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2561" y="3810223"/>
                            <a:ext cx="3133725" cy="525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Line 30"/>
              <p:cNvSpPr>
                <a:spLocks noChangeShapeType="1"/>
              </p:cNvSpPr>
              <p:nvPr/>
            </p:nvSpPr>
            <p:spPr bwMode="auto">
              <a:xfrm>
                <a:off x="7901441" y="4273550"/>
                <a:ext cx="261937" cy="0"/>
              </a:xfrm>
              <a:prstGeom prst="line">
                <a:avLst/>
              </a:prstGeom>
              <a:noFill/>
              <a:ln w="57150">
                <a:solidFill>
                  <a:schemeClr val="hlink"/>
                </a:solidFill>
                <a:round/>
                <a:headEnd/>
                <a:tailEnd/>
              </a:ln>
            </p:spPr>
            <p:txBody>
              <a:bodyPr/>
              <a:lstStyle/>
              <a:p>
                <a:endParaRPr lang="en-US"/>
              </a:p>
            </p:txBody>
          </p:sp>
          <p:sp>
            <p:nvSpPr>
              <p:cNvPr id="17" name="Line 30"/>
              <p:cNvSpPr>
                <a:spLocks noChangeShapeType="1"/>
              </p:cNvSpPr>
              <p:nvPr/>
            </p:nvSpPr>
            <p:spPr bwMode="auto">
              <a:xfrm>
                <a:off x="5972855" y="4264478"/>
                <a:ext cx="261937" cy="0"/>
              </a:xfrm>
              <a:prstGeom prst="line">
                <a:avLst/>
              </a:prstGeom>
              <a:noFill/>
              <a:ln w="57150">
                <a:solidFill>
                  <a:schemeClr val="hlink"/>
                </a:solidFill>
                <a:round/>
                <a:headEnd/>
                <a:tailEnd/>
              </a:ln>
            </p:spPr>
            <p:txBody>
              <a:bodyPr/>
              <a:lstStyle/>
              <a:p>
                <a:endParaRPr lang="en-US"/>
              </a:p>
            </p:txBody>
          </p:sp>
        </p:grpSp>
        <p:grpSp>
          <p:nvGrpSpPr>
            <p:cNvPr id="12" name="Group 11"/>
            <p:cNvGrpSpPr/>
            <p:nvPr/>
          </p:nvGrpSpPr>
          <p:grpSpPr>
            <a:xfrm>
              <a:off x="795341" y="5683929"/>
              <a:ext cx="2487612" cy="495300"/>
              <a:chOff x="485096" y="3916814"/>
              <a:chExt cx="2487612" cy="495300"/>
            </a:xfrm>
          </p:grpSpPr>
          <p:graphicFrame>
            <p:nvGraphicFramePr>
              <p:cNvPr id="13" name="Object 12"/>
              <p:cNvGraphicFramePr>
                <a:graphicFrameLocks noChangeAspect="1"/>
              </p:cNvGraphicFramePr>
              <p:nvPr/>
            </p:nvGraphicFramePr>
            <p:xfrm>
              <a:off x="485096" y="3916814"/>
              <a:ext cx="2487612" cy="495300"/>
            </p:xfrm>
            <a:graphic>
              <a:graphicData uri="http://schemas.openxmlformats.org/presentationml/2006/ole">
                <mc:AlternateContent xmlns:mc="http://schemas.openxmlformats.org/markup-compatibility/2006">
                  <mc:Choice xmlns:v="urn:schemas-microsoft-com:vml" Requires="v">
                    <p:oleObj spid="_x0000_s43299" name="Equation" r:id="rId6" imgW="1079280" imgH="215640" progId="Equation.3">
                      <p:embed/>
                    </p:oleObj>
                  </mc:Choice>
                  <mc:Fallback>
                    <p:oleObj name="Equation" r:id="rId6" imgW="107928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096" y="3916814"/>
                            <a:ext cx="2487612"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Line 30"/>
              <p:cNvSpPr>
                <a:spLocks noChangeShapeType="1"/>
              </p:cNvSpPr>
              <p:nvPr/>
            </p:nvSpPr>
            <p:spPr bwMode="auto">
              <a:xfrm>
                <a:off x="1246641" y="4395107"/>
                <a:ext cx="261937" cy="0"/>
              </a:xfrm>
              <a:prstGeom prst="line">
                <a:avLst/>
              </a:prstGeom>
              <a:noFill/>
              <a:ln w="57150">
                <a:solidFill>
                  <a:schemeClr val="hlink"/>
                </a:solidFill>
                <a:round/>
                <a:headEnd/>
                <a:tailEnd/>
              </a:ln>
            </p:spPr>
            <p:txBody>
              <a:bodyPr/>
              <a:lstStyle/>
              <a:p>
                <a:endParaRPr lang="en-US"/>
              </a:p>
            </p:txBody>
          </p:sp>
        </p:grpSp>
      </p:grpSp>
    </p:spTree>
    <p:extLst>
      <p:ext uri="{BB962C8B-B14F-4D97-AF65-F5344CB8AC3E}">
        <p14:creationId xmlns:p14="http://schemas.microsoft.com/office/powerpoint/2010/main" val="10993558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226510"/>
            <a:ext cx="8503920" cy="687888"/>
          </a:xfrm>
        </p:spPr>
        <p:txBody>
          <a:bodyPr>
            <a:normAutofit fontScale="90000"/>
          </a:bodyPr>
          <a:lstStyle/>
          <a:p>
            <a:r>
              <a:rPr lang="en-US" dirty="0" smtClean="0"/>
              <a:t>Friction-Induced Velocity Fields</a:t>
            </a:r>
            <a:endParaRPr lang="en-US" dirty="0"/>
          </a:p>
        </p:txBody>
      </p:sp>
      <p:sp>
        <p:nvSpPr>
          <p:cNvPr id="3" name="Content Placeholder 2"/>
          <p:cNvSpPr>
            <a:spLocks noGrp="1"/>
          </p:cNvSpPr>
          <p:nvPr>
            <p:ph sz="half" idx="1"/>
          </p:nvPr>
        </p:nvSpPr>
        <p:spPr/>
        <p:txBody>
          <a:bodyPr/>
          <a:lstStyle/>
          <a:p>
            <a:r>
              <a:rPr lang="en-US" dirty="0" smtClean="0"/>
              <a:t>Our goals:</a:t>
            </a:r>
          </a:p>
          <a:p>
            <a:pPr lvl="1"/>
            <a:r>
              <a:rPr lang="en-US" dirty="0" smtClean="0"/>
              <a:t>Validate simulator</a:t>
            </a:r>
          </a:p>
          <a:p>
            <a:pPr lvl="1"/>
            <a:r>
              <a:rPr lang="en-US" dirty="0" smtClean="0"/>
              <a:t>Design beyond theory</a:t>
            </a:r>
          </a:p>
          <a:p>
            <a:pPr marL="457200" lvl="1" indent="0">
              <a:buNone/>
            </a:pPr>
            <a:endParaRPr lang="en-US" dirty="0"/>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22</a:t>
            </a:fld>
            <a:endParaRPr lang="en-US" dirty="0"/>
          </a:p>
        </p:txBody>
      </p:sp>
      <p:graphicFrame>
        <p:nvGraphicFramePr>
          <p:cNvPr id="7" name="Object 12"/>
          <p:cNvGraphicFramePr>
            <a:graphicFrameLocks noChangeAspect="1"/>
          </p:cNvGraphicFramePr>
          <p:nvPr>
            <p:extLst/>
          </p:nvPr>
        </p:nvGraphicFramePr>
        <p:xfrm>
          <a:off x="138463" y="3176538"/>
          <a:ext cx="3759200" cy="1116012"/>
        </p:xfrm>
        <a:graphic>
          <a:graphicData uri="http://schemas.openxmlformats.org/presentationml/2006/ole">
            <mc:AlternateContent xmlns:mc="http://schemas.openxmlformats.org/markup-compatibility/2006">
              <mc:Choice xmlns:v="urn:schemas-microsoft-com:vml" Requires="v">
                <p:oleObj spid="_x0000_s59520" name="Equation" r:id="rId6" imgW="2044440" imgH="609480" progId="Equation.3">
                  <p:embed/>
                </p:oleObj>
              </mc:Choice>
              <mc:Fallback>
                <p:oleObj name="Equation" r:id="rId6" imgW="2044440" imgH="609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463" y="3176538"/>
                        <a:ext cx="3759200" cy="1116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TrinkleVoseCircle.wmv">
            <a:hlinkClick r:id="" action="ppaction://media"/>
          </p:cNvPr>
          <p:cNvPicPr>
            <a:picLocks noChangeAspect="1"/>
          </p:cNvPicPr>
          <p:nvPr>
            <a:videoFile r:link="rId3"/>
            <p:extLst>
              <p:ext uri="{DAA4B4D4-6D71-4841-9C94-3DE7FCFB9230}">
                <p14:media xmlns:p14="http://schemas.microsoft.com/office/powerpoint/2010/main" r:link="rId2"/>
              </p:ext>
            </p:extLst>
          </p:nvPr>
        </p:nvPicPr>
        <p:blipFill>
          <a:blip r:embed="rId8"/>
          <a:stretch>
            <a:fillRect/>
          </a:stretch>
        </p:blipFill>
        <p:spPr bwMode="auto">
          <a:xfrm>
            <a:off x="4004198" y="2501490"/>
            <a:ext cx="5291311" cy="3968483"/>
          </a:xfrm>
          <a:prstGeom prst="rect">
            <a:avLst/>
          </a:prstGeom>
          <a:noFill/>
          <a:ln w="12700">
            <a:noFill/>
            <a:miter lim="800000"/>
            <a:headEnd/>
            <a:tailEnd/>
          </a:ln>
        </p:spPr>
      </p:pic>
      <p:graphicFrame>
        <p:nvGraphicFramePr>
          <p:cNvPr id="11" name="Table 10"/>
          <p:cNvGraphicFramePr>
            <a:graphicFrameLocks noGrp="1"/>
          </p:cNvGraphicFramePr>
          <p:nvPr>
            <p:extLst/>
          </p:nvPr>
        </p:nvGraphicFramePr>
        <p:xfrm>
          <a:off x="83125" y="4545676"/>
          <a:ext cx="3653190" cy="1838284"/>
        </p:xfrm>
        <a:graphic>
          <a:graphicData uri="http://schemas.openxmlformats.org/drawingml/2006/table">
            <a:tbl>
              <a:tblPr firstRow="1" bandRow="1">
                <a:tableStyleId>{5C22544A-7EE6-4342-B048-85BDC9FD1C3A}</a:tableStyleId>
              </a:tblPr>
              <a:tblGrid>
                <a:gridCol w="1217730"/>
                <a:gridCol w="1217730"/>
                <a:gridCol w="1217730"/>
              </a:tblGrid>
              <a:tr h="459571">
                <a:tc>
                  <a:txBody>
                    <a:bodyPr/>
                    <a:lstStyle/>
                    <a:p>
                      <a:r>
                        <a:rPr lang="en-US" sz="2400" dirty="0" err="1" smtClean="0"/>
                        <a:t>Params</a:t>
                      </a:r>
                      <a:endParaRPr lang="en-US" sz="2400" dirty="0"/>
                    </a:p>
                  </a:txBody>
                  <a:tcPr/>
                </a:tc>
                <a:tc>
                  <a:txBody>
                    <a:bodyPr/>
                    <a:lstStyle/>
                    <a:p>
                      <a:r>
                        <a:rPr lang="en-US" sz="2400" dirty="0" err="1" smtClean="0"/>
                        <a:t>Vose</a:t>
                      </a:r>
                      <a:r>
                        <a:rPr lang="en-US" sz="2400" dirty="0" smtClean="0"/>
                        <a:t>+</a:t>
                      </a:r>
                      <a:endParaRPr lang="en-US" sz="2400" dirty="0"/>
                    </a:p>
                  </a:txBody>
                  <a:tcPr/>
                </a:tc>
                <a:tc>
                  <a:txBody>
                    <a:bodyPr/>
                    <a:lstStyle/>
                    <a:p>
                      <a:r>
                        <a:rPr lang="en-US" sz="2400" dirty="0" err="1" smtClean="0"/>
                        <a:t>Berard</a:t>
                      </a:r>
                      <a:r>
                        <a:rPr lang="en-US" sz="2400" dirty="0" smtClean="0"/>
                        <a:t>+</a:t>
                      </a:r>
                      <a:endParaRPr lang="en-US" sz="2400" dirty="0"/>
                    </a:p>
                  </a:txBody>
                  <a:tcPr/>
                </a:tc>
              </a:tr>
              <a:tr h="459571">
                <a:tc>
                  <a:txBody>
                    <a:bodyPr/>
                    <a:lstStyle/>
                    <a:p>
                      <a:r>
                        <a:rPr lang="en-US" sz="2400" dirty="0" smtClean="0"/>
                        <a:t>p1</a:t>
                      </a:r>
                      <a:endParaRPr lang="en-US" sz="2400" dirty="0"/>
                    </a:p>
                  </a:txBody>
                  <a:tcPr/>
                </a:tc>
                <a:tc>
                  <a:txBody>
                    <a:bodyPr/>
                    <a:lstStyle/>
                    <a:p>
                      <a:r>
                        <a:rPr lang="en-US" sz="2400" dirty="0" smtClean="0"/>
                        <a:t>100</a:t>
                      </a:r>
                      <a:endParaRPr lang="en-US" sz="2400" dirty="0"/>
                    </a:p>
                  </a:txBody>
                  <a:tcPr/>
                </a:tc>
                <a:tc>
                  <a:txBody>
                    <a:bodyPr/>
                    <a:lstStyle/>
                    <a:p>
                      <a:r>
                        <a:rPr lang="en-US" sz="2400" dirty="0" smtClean="0"/>
                        <a:t>40.78</a:t>
                      </a:r>
                      <a:endParaRPr lang="en-US" sz="2400" dirty="0"/>
                    </a:p>
                  </a:txBody>
                  <a:tcPr/>
                </a:tc>
              </a:tr>
              <a:tr h="459571">
                <a:tc>
                  <a:txBody>
                    <a:bodyPr/>
                    <a:lstStyle/>
                    <a:p>
                      <a:r>
                        <a:rPr lang="en-US" sz="2400" dirty="0" smtClean="0"/>
                        <a:t>p2</a:t>
                      </a:r>
                      <a:endParaRPr lang="en-US" sz="2400" dirty="0"/>
                    </a:p>
                  </a:txBody>
                  <a:tcPr/>
                </a:tc>
                <a:tc>
                  <a:txBody>
                    <a:bodyPr/>
                    <a:lstStyle/>
                    <a:p>
                      <a:r>
                        <a:rPr lang="en-US" sz="2400" dirty="0" smtClean="0"/>
                        <a:t>    8</a:t>
                      </a:r>
                      <a:endParaRPr lang="en-US" sz="2400" dirty="0"/>
                    </a:p>
                  </a:txBody>
                  <a:tcPr/>
                </a:tc>
                <a:tc>
                  <a:txBody>
                    <a:bodyPr/>
                    <a:lstStyle/>
                    <a:p>
                      <a:r>
                        <a:rPr lang="en-US" sz="2400" dirty="0" smtClean="0"/>
                        <a:t>16.33</a:t>
                      </a:r>
                      <a:endParaRPr lang="en-US" sz="2400" dirty="0"/>
                    </a:p>
                  </a:txBody>
                  <a:tcPr/>
                </a:tc>
              </a:tr>
              <a:tr h="459571">
                <a:tc>
                  <a:txBody>
                    <a:bodyPr/>
                    <a:lstStyle/>
                    <a:p>
                      <a:r>
                        <a:rPr lang="en-US" sz="2400" dirty="0" smtClean="0"/>
                        <a:t>p3</a:t>
                      </a:r>
                      <a:endParaRPr lang="en-US" sz="2400" dirty="0"/>
                    </a:p>
                  </a:txBody>
                  <a:tcPr/>
                </a:tc>
                <a:tc>
                  <a:txBody>
                    <a:bodyPr/>
                    <a:lstStyle/>
                    <a:p>
                      <a:r>
                        <a:rPr lang="en-US" sz="2400" dirty="0" smtClean="0"/>
                        <a:t>    4.71</a:t>
                      </a:r>
                      <a:endParaRPr lang="en-US" sz="2400" dirty="0"/>
                    </a:p>
                  </a:txBody>
                  <a:tcPr/>
                </a:tc>
                <a:tc>
                  <a:txBody>
                    <a:bodyPr/>
                    <a:lstStyle/>
                    <a:p>
                      <a:r>
                        <a:rPr lang="en-US" sz="2400" dirty="0" smtClean="0"/>
                        <a:t>  6.91</a:t>
                      </a:r>
                      <a:endParaRPr lang="en-US" sz="2400" dirty="0"/>
                    </a:p>
                  </a:txBody>
                  <a:tcPr/>
                </a:tc>
              </a:tr>
            </a:tbl>
          </a:graphicData>
        </a:graphic>
      </p:graphicFrame>
      <p:pic>
        <p:nvPicPr>
          <p:cNvPr id="12" name="Content Placeholder 8" descr="CircleTrajAllBounce001.png"/>
          <p:cNvPicPr>
            <a:picLocks noChangeAspect="1"/>
          </p:cNvPicPr>
          <p:nvPr/>
        </p:nvPicPr>
        <p:blipFill>
          <a:blip r:embed="rId9"/>
          <a:stretch>
            <a:fillRect/>
          </a:stretch>
        </p:blipFill>
        <p:spPr bwMode="auto">
          <a:xfrm>
            <a:off x="4419600" y="2133600"/>
            <a:ext cx="4724400" cy="4724400"/>
          </a:xfrm>
          <a:prstGeom prst="rect">
            <a:avLst/>
          </a:prstGeom>
          <a:noFill/>
          <a:ln w="12700">
            <a:noFill/>
            <a:miter lim="800000"/>
            <a:headEnd/>
            <a:tailEnd/>
          </a:ln>
        </p:spPr>
      </p:pic>
      <p:grpSp>
        <p:nvGrpSpPr>
          <p:cNvPr id="8" name="Group 7"/>
          <p:cNvGrpSpPr/>
          <p:nvPr/>
        </p:nvGrpSpPr>
        <p:grpSpPr>
          <a:xfrm>
            <a:off x="4015014" y="33250"/>
            <a:ext cx="5128986" cy="1803400"/>
            <a:chOff x="4015014" y="33250"/>
            <a:chExt cx="5128986" cy="1803400"/>
          </a:xfrm>
        </p:grpSpPr>
        <p:grpSp>
          <p:nvGrpSpPr>
            <p:cNvPr id="13" name="Group 12"/>
            <p:cNvGrpSpPr/>
            <p:nvPr/>
          </p:nvGrpSpPr>
          <p:grpSpPr>
            <a:xfrm>
              <a:off x="4015014" y="33250"/>
              <a:ext cx="2576286" cy="1803400"/>
              <a:chOff x="4015014" y="0"/>
              <a:chExt cx="2576286" cy="1803400"/>
            </a:xfrm>
          </p:grpSpPr>
          <p:pic>
            <p:nvPicPr>
              <p:cNvPr id="14" name="Picture 13" descr="CircleSlipZoom.png"/>
              <p:cNvPicPr>
                <a:picLocks noChangeAspect="1"/>
              </p:cNvPicPr>
              <p:nvPr/>
            </p:nvPicPr>
            <p:blipFill>
              <a:blip r:embed="rId10"/>
              <a:stretch>
                <a:fillRect/>
              </a:stretch>
            </p:blipFill>
            <p:spPr>
              <a:xfrm>
                <a:off x="4015014" y="0"/>
                <a:ext cx="2576286" cy="1803400"/>
              </a:xfrm>
              <a:prstGeom prst="rect">
                <a:avLst/>
              </a:prstGeom>
            </p:spPr>
          </p:pic>
          <p:sp>
            <p:nvSpPr>
              <p:cNvPr id="15" name="TextBox 14"/>
              <p:cNvSpPr txBox="1"/>
              <p:nvPr/>
            </p:nvSpPr>
            <p:spPr>
              <a:xfrm>
                <a:off x="4432300" y="330200"/>
                <a:ext cx="1384300" cy="830997"/>
              </a:xfrm>
              <a:prstGeom prst="rect">
                <a:avLst/>
              </a:prstGeom>
              <a:noFill/>
            </p:spPr>
            <p:txBody>
              <a:bodyPr wrap="square" rtlCol="0">
                <a:spAutoFit/>
              </a:bodyPr>
              <a:lstStyle/>
              <a:p>
                <a:r>
                  <a:rPr lang="en-US" sz="2400" dirty="0" smtClean="0">
                    <a:solidFill>
                      <a:srgbClr val="C00000"/>
                    </a:solidFill>
                  </a:rPr>
                  <a:t>Slip Speed</a:t>
                </a:r>
                <a:endParaRPr lang="en-US" sz="2400" dirty="0">
                  <a:solidFill>
                    <a:srgbClr val="C00000"/>
                  </a:solidFill>
                </a:endParaRPr>
              </a:p>
            </p:txBody>
          </p:sp>
        </p:grpSp>
        <p:grpSp>
          <p:nvGrpSpPr>
            <p:cNvPr id="6" name="Group 5"/>
            <p:cNvGrpSpPr/>
            <p:nvPr/>
          </p:nvGrpSpPr>
          <p:grpSpPr>
            <a:xfrm>
              <a:off x="6591300" y="33250"/>
              <a:ext cx="2552700" cy="1786890"/>
              <a:chOff x="6591300" y="33250"/>
              <a:chExt cx="2552700" cy="1786890"/>
            </a:xfrm>
          </p:grpSpPr>
          <p:pic>
            <p:nvPicPr>
              <p:cNvPr id="9" name="Content Placeholder 9" descr="CircleLearnedDistanceZoom.png"/>
              <p:cNvPicPr>
                <a:picLocks noChangeAspect="1"/>
              </p:cNvPicPr>
              <p:nvPr/>
            </p:nvPicPr>
            <p:blipFill>
              <a:blip r:embed="rId11"/>
              <a:stretch>
                <a:fillRect/>
              </a:stretch>
            </p:blipFill>
            <p:spPr>
              <a:xfrm>
                <a:off x="6591300" y="33250"/>
                <a:ext cx="2552700" cy="1786890"/>
              </a:xfrm>
              <a:prstGeom prst="rect">
                <a:avLst/>
              </a:prstGeom>
            </p:spPr>
          </p:pic>
          <p:sp>
            <p:nvSpPr>
              <p:cNvPr id="16" name="TextBox 15"/>
              <p:cNvSpPr txBox="1"/>
              <p:nvPr/>
            </p:nvSpPr>
            <p:spPr>
              <a:xfrm>
                <a:off x="7175500" y="762000"/>
                <a:ext cx="1346200" cy="461665"/>
              </a:xfrm>
              <a:prstGeom prst="rect">
                <a:avLst/>
              </a:prstGeom>
              <a:noFill/>
            </p:spPr>
            <p:txBody>
              <a:bodyPr wrap="square" rtlCol="0">
                <a:spAutoFit/>
              </a:bodyPr>
              <a:lstStyle/>
              <a:p>
                <a:r>
                  <a:rPr lang="en-US" sz="2400" dirty="0" smtClean="0">
                    <a:solidFill>
                      <a:srgbClr val="C00000"/>
                    </a:solidFill>
                  </a:rPr>
                  <a:t>Distance</a:t>
                </a:r>
                <a:endParaRPr lang="en-US" sz="2400" dirty="0">
                  <a:solidFill>
                    <a:srgbClr val="C00000"/>
                  </a:solidFill>
                </a:endParaRPr>
              </a:p>
            </p:txBody>
          </p:sp>
        </p:grpSp>
      </p:grpSp>
      <p:graphicFrame>
        <p:nvGraphicFramePr>
          <p:cNvPr id="17" name="Object 12"/>
          <p:cNvGraphicFramePr>
            <a:graphicFrameLocks noChangeAspect="1"/>
          </p:cNvGraphicFramePr>
          <p:nvPr>
            <p:extLst/>
          </p:nvPr>
        </p:nvGraphicFramePr>
        <p:xfrm>
          <a:off x="120775" y="3444057"/>
          <a:ext cx="888692" cy="338243"/>
        </p:xfrm>
        <a:graphic>
          <a:graphicData uri="http://schemas.openxmlformats.org/presentationml/2006/ole">
            <mc:AlternateContent xmlns:mc="http://schemas.openxmlformats.org/markup-compatibility/2006">
              <mc:Choice xmlns:v="urn:schemas-microsoft-com:vml" Requires="v">
                <p:oleObj spid="_x0000_s59521" name="Equation" r:id="rId12" imgW="596880" imgH="228600" progId="Equation.3">
                  <p:embed/>
                </p:oleObj>
              </mc:Choice>
              <mc:Fallback>
                <p:oleObj name="Equation" r:id="rId12" imgW="59688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0775" y="3444057"/>
                        <a:ext cx="888692" cy="338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Box 18"/>
          <p:cNvSpPr txBox="1"/>
          <p:nvPr/>
        </p:nvSpPr>
        <p:spPr>
          <a:xfrm flipH="1">
            <a:off x="594354" y="2726574"/>
            <a:ext cx="1334194" cy="461665"/>
          </a:xfrm>
          <a:prstGeom prst="rect">
            <a:avLst/>
          </a:prstGeom>
          <a:noFill/>
        </p:spPr>
        <p:txBody>
          <a:bodyPr wrap="square" rtlCol="0">
            <a:spAutoFit/>
          </a:bodyPr>
          <a:lstStyle/>
          <a:p>
            <a:r>
              <a:rPr lang="en-US" sz="2400" dirty="0" smtClean="0"/>
              <a:t>MPEC</a:t>
            </a:r>
            <a:endParaRPr lang="en-US" sz="2400" dirty="0"/>
          </a:p>
        </p:txBody>
      </p:sp>
    </p:spTree>
    <p:extLst>
      <p:ext uri="{BB962C8B-B14F-4D97-AF65-F5344CB8AC3E}">
        <p14:creationId xmlns:p14="http://schemas.microsoft.com/office/powerpoint/2010/main" val="302332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0" presetClass="exit" presetSubtype="0" fill="hold" nodeType="with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video>
              <p:cMediaNode>
                <p:cTn id="23" fill="hold" display="0">
                  <p:stCondLst>
                    <p:cond delay="indefinite"/>
                  </p:stCondLst>
                  <p:endCondLst>
                    <p:cond evt="onNext" delay="0">
                      <p:tgtEl>
                        <p:sldTgt/>
                      </p:tgtEl>
                    </p:cond>
                    <p:cond evt="onPrev" delay="0">
                      <p:tgtEl>
                        <p:sldTgt/>
                      </p:tgtEl>
                    </p:cond>
                  </p:endCondLst>
                </p:cTn>
                <p:tgtEl>
                  <p:spTgt spid="10"/>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1027"/>
          <p:cNvSpPr>
            <a:spLocks noGrp="1" noChangeArrowheads="1"/>
          </p:cNvSpPr>
          <p:nvPr>
            <p:ph type="title"/>
          </p:nvPr>
        </p:nvSpPr>
        <p:spPr>
          <a:xfrm>
            <a:off x="609600" y="304800"/>
            <a:ext cx="7872413" cy="914400"/>
          </a:xfrm>
        </p:spPr>
        <p:txBody>
          <a:bodyPr/>
          <a:lstStyle/>
          <a:p>
            <a:r>
              <a:rPr lang="en-US" smtClean="0">
                <a:solidFill>
                  <a:srgbClr val="000000"/>
                </a:solidFill>
              </a:rPr>
              <a:t>Assembly State Transition Graph</a:t>
            </a:r>
          </a:p>
        </p:txBody>
      </p:sp>
      <p:sp>
        <p:nvSpPr>
          <p:cNvPr id="4103" name="Text Box 1071"/>
          <p:cNvSpPr txBox="1">
            <a:spLocks noChangeArrowheads="1"/>
          </p:cNvSpPr>
          <p:nvPr/>
        </p:nvSpPr>
        <p:spPr bwMode="auto">
          <a:xfrm>
            <a:off x="1066800" y="3641725"/>
            <a:ext cx="1752600" cy="396875"/>
          </a:xfrm>
          <a:prstGeom prst="rect">
            <a:avLst/>
          </a:prstGeom>
          <a:noFill/>
          <a:ln w="12700" cap="sq">
            <a:noFill/>
            <a:miter lim="800000"/>
            <a:headEnd type="none" w="sm" len="sm"/>
            <a:tailEnd type="none" w="sm" len="sm"/>
          </a:ln>
        </p:spPr>
        <p:txBody>
          <a:bodyPr>
            <a:spAutoFit/>
          </a:bodyPr>
          <a:lstStyle/>
          <a:p>
            <a:pPr algn="l">
              <a:spcBef>
                <a:spcPct val="50000"/>
              </a:spcBef>
            </a:pPr>
            <a:r>
              <a:rPr lang="en-US" sz="2000" b="1">
                <a:solidFill>
                  <a:srgbClr val="00BE00"/>
                </a:solidFill>
              </a:rPr>
              <a:t>No Contact</a:t>
            </a:r>
          </a:p>
        </p:txBody>
      </p:sp>
      <p:sp>
        <p:nvSpPr>
          <p:cNvPr id="4104" name="Text Box 1070"/>
          <p:cNvSpPr txBox="1">
            <a:spLocks noChangeArrowheads="1"/>
          </p:cNvSpPr>
          <p:nvPr/>
        </p:nvSpPr>
        <p:spPr bwMode="auto">
          <a:xfrm>
            <a:off x="3519488" y="1524000"/>
            <a:ext cx="2362200" cy="369332"/>
          </a:xfrm>
          <a:prstGeom prst="rect">
            <a:avLst/>
          </a:prstGeom>
          <a:noFill/>
          <a:ln w="28575" cap="sq">
            <a:solidFill>
              <a:srgbClr val="00BE00"/>
            </a:solidFill>
            <a:miter lim="800000"/>
            <a:headEnd type="none" w="sm" len="sm"/>
            <a:tailEnd type="none" w="sm" len="sm"/>
          </a:ln>
        </p:spPr>
        <p:txBody>
          <a:bodyPr>
            <a:spAutoFit/>
          </a:bodyPr>
          <a:lstStyle/>
          <a:p>
            <a:pPr algn="l">
              <a:spcBef>
                <a:spcPct val="50000"/>
              </a:spcBef>
            </a:pPr>
            <a:r>
              <a:rPr lang="en-US" dirty="0" smtClean="0">
                <a:solidFill>
                  <a:srgbClr val="00BE00"/>
                </a:solidFill>
              </a:rPr>
              <a:t>      Mating </a:t>
            </a:r>
            <a:r>
              <a:rPr lang="en-US" dirty="0">
                <a:solidFill>
                  <a:srgbClr val="00BE00"/>
                </a:solidFill>
              </a:rPr>
              <a:t>Process</a:t>
            </a:r>
          </a:p>
        </p:txBody>
      </p:sp>
      <p:sp>
        <p:nvSpPr>
          <p:cNvPr id="4105" name="Text Box 1072"/>
          <p:cNvSpPr txBox="1">
            <a:spLocks noChangeArrowheads="1"/>
          </p:cNvSpPr>
          <p:nvPr/>
        </p:nvSpPr>
        <p:spPr bwMode="auto">
          <a:xfrm>
            <a:off x="3062288" y="2238375"/>
            <a:ext cx="1371600" cy="396875"/>
          </a:xfrm>
          <a:prstGeom prst="rect">
            <a:avLst/>
          </a:prstGeom>
          <a:noFill/>
          <a:ln w="12700" cap="sq">
            <a:noFill/>
            <a:miter lim="800000"/>
            <a:headEnd type="none" w="sm" len="sm"/>
            <a:tailEnd type="none" w="sm" len="sm"/>
          </a:ln>
        </p:spPr>
        <p:txBody>
          <a:bodyPr>
            <a:spAutoFit/>
          </a:bodyPr>
          <a:lstStyle/>
          <a:p>
            <a:pPr algn="l">
              <a:spcBef>
                <a:spcPct val="50000"/>
              </a:spcBef>
            </a:pPr>
            <a:r>
              <a:rPr lang="en-US" sz="2000" b="1">
                <a:solidFill>
                  <a:srgbClr val="00BE00"/>
                </a:solidFill>
              </a:rPr>
              <a:t>1 Contact</a:t>
            </a:r>
          </a:p>
        </p:txBody>
      </p:sp>
      <p:sp>
        <p:nvSpPr>
          <p:cNvPr id="4106" name="Text Box 1073"/>
          <p:cNvSpPr txBox="1">
            <a:spLocks noChangeArrowheads="1"/>
          </p:cNvSpPr>
          <p:nvPr/>
        </p:nvSpPr>
        <p:spPr bwMode="auto">
          <a:xfrm>
            <a:off x="4833938" y="2241550"/>
            <a:ext cx="1524000" cy="396875"/>
          </a:xfrm>
          <a:prstGeom prst="rect">
            <a:avLst/>
          </a:prstGeom>
          <a:noFill/>
          <a:ln w="12700" cap="sq">
            <a:noFill/>
            <a:miter lim="800000"/>
            <a:headEnd type="none" w="sm" len="sm"/>
            <a:tailEnd type="none" w="sm" len="sm"/>
          </a:ln>
        </p:spPr>
        <p:txBody>
          <a:bodyPr>
            <a:spAutoFit/>
          </a:bodyPr>
          <a:lstStyle/>
          <a:p>
            <a:pPr algn="l">
              <a:spcBef>
                <a:spcPct val="50000"/>
              </a:spcBef>
            </a:pPr>
            <a:r>
              <a:rPr lang="en-US" sz="2000" b="1">
                <a:solidFill>
                  <a:srgbClr val="00BE00"/>
                </a:solidFill>
              </a:rPr>
              <a:t>2 Contacts</a:t>
            </a:r>
          </a:p>
        </p:txBody>
      </p:sp>
      <p:sp>
        <p:nvSpPr>
          <p:cNvPr id="4107" name="Text Box 1074"/>
          <p:cNvSpPr txBox="1">
            <a:spLocks noChangeArrowheads="1"/>
          </p:cNvSpPr>
          <p:nvPr/>
        </p:nvSpPr>
        <p:spPr bwMode="auto">
          <a:xfrm>
            <a:off x="6705600" y="3565525"/>
            <a:ext cx="1524000" cy="396875"/>
          </a:xfrm>
          <a:prstGeom prst="rect">
            <a:avLst/>
          </a:prstGeom>
          <a:noFill/>
          <a:ln w="12700" cap="sq">
            <a:noFill/>
            <a:miter lim="800000"/>
            <a:headEnd type="none" w="sm" len="sm"/>
            <a:tailEnd type="none" w="sm" len="sm"/>
          </a:ln>
        </p:spPr>
        <p:txBody>
          <a:bodyPr>
            <a:spAutoFit/>
          </a:bodyPr>
          <a:lstStyle/>
          <a:p>
            <a:pPr algn="l">
              <a:spcBef>
                <a:spcPct val="50000"/>
              </a:spcBef>
            </a:pPr>
            <a:r>
              <a:rPr lang="en-US" sz="2000" b="1">
                <a:solidFill>
                  <a:srgbClr val="00BE00"/>
                </a:solidFill>
              </a:rPr>
              <a:t>3 Contacts</a:t>
            </a:r>
          </a:p>
        </p:txBody>
      </p:sp>
      <p:sp>
        <p:nvSpPr>
          <p:cNvPr id="4108" name="Line 1075"/>
          <p:cNvSpPr>
            <a:spLocks noChangeShapeType="1"/>
          </p:cNvSpPr>
          <p:nvPr/>
        </p:nvSpPr>
        <p:spPr bwMode="auto">
          <a:xfrm>
            <a:off x="2590800" y="1752600"/>
            <a:ext cx="928688" cy="0"/>
          </a:xfrm>
          <a:prstGeom prst="line">
            <a:avLst/>
          </a:prstGeom>
          <a:noFill/>
          <a:ln w="28575" cap="sq">
            <a:solidFill>
              <a:srgbClr val="00BE00"/>
            </a:solidFill>
            <a:round/>
            <a:headEnd type="none" w="sm" len="sm"/>
            <a:tailEnd type="stealth" w="lg" len="lg"/>
          </a:ln>
        </p:spPr>
        <p:txBody>
          <a:bodyPr/>
          <a:lstStyle/>
          <a:p>
            <a:endParaRPr lang="en-US"/>
          </a:p>
        </p:txBody>
      </p:sp>
      <p:sp>
        <p:nvSpPr>
          <p:cNvPr id="4109" name="Line 1076"/>
          <p:cNvSpPr>
            <a:spLocks noChangeShapeType="1"/>
          </p:cNvSpPr>
          <p:nvPr/>
        </p:nvSpPr>
        <p:spPr bwMode="auto">
          <a:xfrm>
            <a:off x="5881688" y="1752600"/>
            <a:ext cx="823912" cy="0"/>
          </a:xfrm>
          <a:prstGeom prst="line">
            <a:avLst/>
          </a:prstGeom>
          <a:noFill/>
          <a:ln w="28575" cap="sq">
            <a:solidFill>
              <a:srgbClr val="00BE00"/>
            </a:solidFill>
            <a:round/>
            <a:headEnd type="none" w="sm" len="sm"/>
            <a:tailEnd type="stealth" w="lg" len="lg"/>
          </a:ln>
        </p:spPr>
        <p:txBody>
          <a:bodyPr/>
          <a:lstStyle/>
          <a:p>
            <a:endParaRPr lang="en-US"/>
          </a:p>
        </p:txBody>
      </p:sp>
      <p:sp>
        <p:nvSpPr>
          <p:cNvPr id="4110" name="Oval 1043"/>
          <p:cNvSpPr>
            <a:spLocks noChangeArrowheads="1"/>
          </p:cNvSpPr>
          <p:nvPr/>
        </p:nvSpPr>
        <p:spPr bwMode="auto">
          <a:xfrm>
            <a:off x="1414463" y="4127500"/>
            <a:ext cx="909637" cy="857250"/>
          </a:xfrm>
          <a:prstGeom prst="ellipse">
            <a:avLst/>
          </a:prstGeom>
          <a:solidFill>
            <a:schemeClr val="accent1"/>
          </a:solidFill>
          <a:ln w="12700" cap="sq">
            <a:solidFill>
              <a:schemeClr val="tx2"/>
            </a:solidFill>
            <a:round/>
            <a:headEnd type="none" w="sm" len="sm"/>
            <a:tailEnd type="none" w="sm" len="sm"/>
          </a:ln>
        </p:spPr>
        <p:txBody>
          <a:bodyPr wrap="none" anchor="ctr"/>
          <a:lstStyle/>
          <a:p>
            <a:endParaRPr lang="en-US"/>
          </a:p>
        </p:txBody>
      </p:sp>
      <p:sp>
        <p:nvSpPr>
          <p:cNvPr id="4111" name="Oval 1044"/>
          <p:cNvSpPr>
            <a:spLocks noChangeArrowheads="1"/>
          </p:cNvSpPr>
          <p:nvPr/>
        </p:nvSpPr>
        <p:spPr bwMode="auto">
          <a:xfrm>
            <a:off x="3298825" y="2743200"/>
            <a:ext cx="909638" cy="857250"/>
          </a:xfrm>
          <a:prstGeom prst="ellipse">
            <a:avLst/>
          </a:prstGeom>
          <a:solidFill>
            <a:schemeClr val="accent1"/>
          </a:solidFill>
          <a:ln w="12700" cap="sq">
            <a:solidFill>
              <a:schemeClr val="tx2"/>
            </a:solidFill>
            <a:round/>
            <a:headEnd type="none" w="sm" len="sm"/>
            <a:tailEnd type="none" w="sm" len="sm"/>
          </a:ln>
        </p:spPr>
        <p:txBody>
          <a:bodyPr wrap="none" anchor="ctr"/>
          <a:lstStyle/>
          <a:p>
            <a:endParaRPr lang="en-US"/>
          </a:p>
        </p:txBody>
      </p:sp>
      <p:sp>
        <p:nvSpPr>
          <p:cNvPr id="4112" name="Oval 1045"/>
          <p:cNvSpPr>
            <a:spLocks noChangeArrowheads="1"/>
          </p:cNvSpPr>
          <p:nvPr/>
        </p:nvSpPr>
        <p:spPr bwMode="auto">
          <a:xfrm>
            <a:off x="3298825" y="4062413"/>
            <a:ext cx="909638" cy="857250"/>
          </a:xfrm>
          <a:prstGeom prst="ellipse">
            <a:avLst/>
          </a:prstGeom>
          <a:solidFill>
            <a:schemeClr val="accent1"/>
          </a:solidFill>
          <a:ln w="12700" cap="sq">
            <a:solidFill>
              <a:schemeClr val="tx2"/>
            </a:solidFill>
            <a:round/>
            <a:headEnd type="none" w="sm" len="sm"/>
            <a:tailEnd type="none" w="sm" len="sm"/>
          </a:ln>
        </p:spPr>
        <p:txBody>
          <a:bodyPr wrap="none" anchor="ctr"/>
          <a:lstStyle/>
          <a:p>
            <a:endParaRPr lang="en-US"/>
          </a:p>
        </p:txBody>
      </p:sp>
      <p:sp>
        <p:nvSpPr>
          <p:cNvPr id="4113" name="Oval 1046"/>
          <p:cNvSpPr>
            <a:spLocks noChangeArrowheads="1"/>
          </p:cNvSpPr>
          <p:nvPr/>
        </p:nvSpPr>
        <p:spPr bwMode="auto">
          <a:xfrm>
            <a:off x="3298825" y="5314950"/>
            <a:ext cx="909638" cy="857250"/>
          </a:xfrm>
          <a:prstGeom prst="ellipse">
            <a:avLst/>
          </a:prstGeom>
          <a:solidFill>
            <a:schemeClr val="accent1"/>
          </a:solidFill>
          <a:ln w="12700" cap="sq">
            <a:solidFill>
              <a:schemeClr val="tx2"/>
            </a:solidFill>
            <a:round/>
            <a:headEnd type="none" w="sm" len="sm"/>
            <a:tailEnd type="none" w="sm" len="sm"/>
          </a:ln>
        </p:spPr>
        <p:txBody>
          <a:bodyPr wrap="none" anchor="ctr"/>
          <a:lstStyle/>
          <a:p>
            <a:endParaRPr lang="en-US"/>
          </a:p>
        </p:txBody>
      </p:sp>
      <p:sp>
        <p:nvSpPr>
          <p:cNvPr id="4114" name="Oval 1047"/>
          <p:cNvSpPr>
            <a:spLocks noChangeArrowheads="1"/>
          </p:cNvSpPr>
          <p:nvPr/>
        </p:nvSpPr>
        <p:spPr bwMode="auto">
          <a:xfrm>
            <a:off x="5119688" y="2743200"/>
            <a:ext cx="909637" cy="857250"/>
          </a:xfrm>
          <a:prstGeom prst="ellipse">
            <a:avLst/>
          </a:prstGeom>
          <a:solidFill>
            <a:schemeClr val="accent1"/>
          </a:solidFill>
          <a:ln w="12700" cap="sq">
            <a:solidFill>
              <a:schemeClr val="tx2"/>
            </a:solidFill>
            <a:round/>
            <a:headEnd type="none" w="sm" len="sm"/>
            <a:tailEnd type="none" w="sm" len="sm"/>
          </a:ln>
        </p:spPr>
        <p:txBody>
          <a:bodyPr wrap="none" anchor="ctr"/>
          <a:lstStyle/>
          <a:p>
            <a:endParaRPr lang="en-US"/>
          </a:p>
        </p:txBody>
      </p:sp>
      <p:sp>
        <p:nvSpPr>
          <p:cNvPr id="4115" name="Oval 1048"/>
          <p:cNvSpPr>
            <a:spLocks noChangeArrowheads="1"/>
          </p:cNvSpPr>
          <p:nvPr/>
        </p:nvSpPr>
        <p:spPr bwMode="auto">
          <a:xfrm>
            <a:off x="5119688" y="4062413"/>
            <a:ext cx="909637" cy="857250"/>
          </a:xfrm>
          <a:prstGeom prst="ellipse">
            <a:avLst/>
          </a:prstGeom>
          <a:solidFill>
            <a:schemeClr val="accent1"/>
          </a:solidFill>
          <a:ln w="12700" cap="sq">
            <a:solidFill>
              <a:schemeClr val="tx2"/>
            </a:solidFill>
            <a:round/>
            <a:headEnd type="none" w="sm" len="sm"/>
            <a:tailEnd type="none" w="sm" len="sm"/>
          </a:ln>
        </p:spPr>
        <p:txBody>
          <a:bodyPr wrap="none" anchor="ctr"/>
          <a:lstStyle/>
          <a:p>
            <a:endParaRPr lang="en-US"/>
          </a:p>
        </p:txBody>
      </p:sp>
      <p:sp>
        <p:nvSpPr>
          <p:cNvPr id="4116" name="Oval 1049"/>
          <p:cNvSpPr>
            <a:spLocks noChangeArrowheads="1"/>
          </p:cNvSpPr>
          <p:nvPr/>
        </p:nvSpPr>
        <p:spPr bwMode="auto">
          <a:xfrm>
            <a:off x="5119688" y="5314950"/>
            <a:ext cx="909637" cy="857250"/>
          </a:xfrm>
          <a:prstGeom prst="ellipse">
            <a:avLst/>
          </a:prstGeom>
          <a:solidFill>
            <a:schemeClr val="accent1"/>
          </a:solidFill>
          <a:ln w="12700" cap="sq">
            <a:solidFill>
              <a:schemeClr val="tx2"/>
            </a:solidFill>
            <a:round/>
            <a:headEnd type="none" w="sm" len="sm"/>
            <a:tailEnd type="none" w="sm" len="sm"/>
          </a:ln>
        </p:spPr>
        <p:txBody>
          <a:bodyPr wrap="none" anchor="ctr"/>
          <a:lstStyle/>
          <a:p>
            <a:endParaRPr lang="en-US"/>
          </a:p>
        </p:txBody>
      </p:sp>
      <p:sp>
        <p:nvSpPr>
          <p:cNvPr id="4117" name="Oval 1050"/>
          <p:cNvSpPr>
            <a:spLocks noChangeArrowheads="1"/>
          </p:cNvSpPr>
          <p:nvPr/>
        </p:nvSpPr>
        <p:spPr bwMode="auto">
          <a:xfrm>
            <a:off x="7004050" y="4062413"/>
            <a:ext cx="909638" cy="857250"/>
          </a:xfrm>
          <a:prstGeom prst="ellipse">
            <a:avLst/>
          </a:prstGeom>
          <a:solidFill>
            <a:schemeClr val="accent1"/>
          </a:solidFill>
          <a:ln w="12700" cap="sq">
            <a:solidFill>
              <a:schemeClr val="tx2"/>
            </a:solidFill>
            <a:round/>
            <a:headEnd type="none" w="sm" len="sm"/>
            <a:tailEnd type="none" w="sm" len="sm"/>
          </a:ln>
        </p:spPr>
        <p:txBody>
          <a:bodyPr wrap="none" anchor="ctr"/>
          <a:lstStyle/>
          <a:p>
            <a:endParaRPr lang="en-US"/>
          </a:p>
        </p:txBody>
      </p:sp>
      <p:sp>
        <p:nvSpPr>
          <p:cNvPr id="4118" name="Text Box 1051"/>
          <p:cNvSpPr txBox="1">
            <a:spLocks noChangeArrowheads="1"/>
          </p:cNvSpPr>
          <p:nvPr/>
        </p:nvSpPr>
        <p:spPr bwMode="auto">
          <a:xfrm>
            <a:off x="5229225" y="2941638"/>
            <a:ext cx="657225" cy="457200"/>
          </a:xfrm>
          <a:prstGeom prst="rect">
            <a:avLst/>
          </a:prstGeom>
          <a:noFill/>
          <a:ln w="12700" cap="sq">
            <a:noFill/>
            <a:miter lim="800000"/>
            <a:headEnd type="none" w="sm" len="sm"/>
            <a:tailEnd type="none" w="sm" len="sm"/>
          </a:ln>
        </p:spPr>
        <p:txBody>
          <a:bodyPr>
            <a:spAutoFit/>
          </a:bodyPr>
          <a:lstStyle/>
          <a:p>
            <a:pPr algn="l">
              <a:spcBef>
                <a:spcPct val="50000"/>
              </a:spcBef>
            </a:pPr>
            <a:r>
              <a:rPr lang="en-US">
                <a:solidFill>
                  <a:schemeClr val="tx2"/>
                </a:solidFill>
              </a:rPr>
              <a:t>1,2</a:t>
            </a:r>
          </a:p>
        </p:txBody>
      </p:sp>
      <p:sp>
        <p:nvSpPr>
          <p:cNvPr id="4119" name="Text Box 1052"/>
          <p:cNvSpPr txBox="1">
            <a:spLocks noChangeArrowheads="1"/>
          </p:cNvSpPr>
          <p:nvPr/>
        </p:nvSpPr>
        <p:spPr bwMode="auto">
          <a:xfrm>
            <a:off x="5272088" y="4256088"/>
            <a:ext cx="712787" cy="457200"/>
          </a:xfrm>
          <a:prstGeom prst="rect">
            <a:avLst/>
          </a:prstGeom>
          <a:noFill/>
          <a:ln w="12700" cap="sq">
            <a:noFill/>
            <a:miter lim="800000"/>
            <a:headEnd type="none" w="sm" len="sm"/>
            <a:tailEnd type="none" w="sm" len="sm"/>
          </a:ln>
        </p:spPr>
        <p:txBody>
          <a:bodyPr>
            <a:spAutoFit/>
          </a:bodyPr>
          <a:lstStyle/>
          <a:p>
            <a:pPr algn="l">
              <a:spcBef>
                <a:spcPct val="50000"/>
              </a:spcBef>
            </a:pPr>
            <a:r>
              <a:rPr lang="en-US">
                <a:solidFill>
                  <a:schemeClr val="tx2"/>
                </a:solidFill>
              </a:rPr>
              <a:t>1,3</a:t>
            </a:r>
          </a:p>
        </p:txBody>
      </p:sp>
      <p:sp>
        <p:nvSpPr>
          <p:cNvPr id="4120" name="Text Box 1053"/>
          <p:cNvSpPr txBox="1">
            <a:spLocks noChangeArrowheads="1"/>
          </p:cNvSpPr>
          <p:nvPr/>
        </p:nvSpPr>
        <p:spPr bwMode="auto">
          <a:xfrm>
            <a:off x="5334000" y="5522913"/>
            <a:ext cx="657225" cy="457200"/>
          </a:xfrm>
          <a:prstGeom prst="rect">
            <a:avLst/>
          </a:prstGeom>
          <a:noFill/>
          <a:ln w="12700" cap="sq">
            <a:noFill/>
            <a:miter lim="800000"/>
            <a:headEnd type="none" w="sm" len="sm"/>
            <a:tailEnd type="none" w="sm" len="sm"/>
          </a:ln>
        </p:spPr>
        <p:txBody>
          <a:bodyPr>
            <a:spAutoFit/>
          </a:bodyPr>
          <a:lstStyle/>
          <a:p>
            <a:pPr algn="l">
              <a:spcBef>
                <a:spcPct val="50000"/>
              </a:spcBef>
            </a:pPr>
            <a:r>
              <a:rPr lang="en-US">
                <a:solidFill>
                  <a:schemeClr val="tx2"/>
                </a:solidFill>
              </a:rPr>
              <a:t>2,3</a:t>
            </a:r>
          </a:p>
        </p:txBody>
      </p:sp>
      <p:sp>
        <p:nvSpPr>
          <p:cNvPr id="4121" name="Text Box 1054"/>
          <p:cNvSpPr txBox="1">
            <a:spLocks noChangeArrowheads="1"/>
          </p:cNvSpPr>
          <p:nvPr/>
        </p:nvSpPr>
        <p:spPr bwMode="auto">
          <a:xfrm>
            <a:off x="7010400" y="4256088"/>
            <a:ext cx="1066800" cy="457200"/>
          </a:xfrm>
          <a:prstGeom prst="rect">
            <a:avLst/>
          </a:prstGeom>
          <a:noFill/>
          <a:ln w="12700" cap="sq">
            <a:noFill/>
            <a:miter lim="800000"/>
            <a:headEnd type="none" w="sm" len="sm"/>
            <a:tailEnd type="none" w="sm" len="sm"/>
          </a:ln>
        </p:spPr>
        <p:txBody>
          <a:bodyPr>
            <a:spAutoFit/>
          </a:bodyPr>
          <a:lstStyle/>
          <a:p>
            <a:pPr algn="l">
              <a:spcBef>
                <a:spcPct val="50000"/>
              </a:spcBef>
            </a:pPr>
            <a:r>
              <a:rPr lang="en-US">
                <a:solidFill>
                  <a:schemeClr val="tx2"/>
                </a:solidFill>
              </a:rPr>
              <a:t>1,2,3</a:t>
            </a:r>
          </a:p>
        </p:txBody>
      </p:sp>
      <p:sp>
        <p:nvSpPr>
          <p:cNvPr id="4122" name="Text Box 1055"/>
          <p:cNvSpPr txBox="1">
            <a:spLocks noChangeArrowheads="1"/>
          </p:cNvSpPr>
          <p:nvPr/>
        </p:nvSpPr>
        <p:spPr bwMode="auto">
          <a:xfrm>
            <a:off x="3579813" y="5519738"/>
            <a:ext cx="320675" cy="457200"/>
          </a:xfrm>
          <a:prstGeom prst="rect">
            <a:avLst/>
          </a:prstGeom>
          <a:noFill/>
          <a:ln w="12700" cap="sq">
            <a:noFill/>
            <a:miter lim="800000"/>
            <a:headEnd type="none" w="sm" len="sm"/>
            <a:tailEnd type="none" w="sm" len="sm"/>
          </a:ln>
        </p:spPr>
        <p:txBody>
          <a:bodyPr>
            <a:spAutoFit/>
          </a:bodyPr>
          <a:lstStyle/>
          <a:p>
            <a:pPr algn="l">
              <a:spcBef>
                <a:spcPct val="50000"/>
              </a:spcBef>
            </a:pPr>
            <a:r>
              <a:rPr lang="en-US">
                <a:solidFill>
                  <a:schemeClr val="tx2"/>
                </a:solidFill>
              </a:rPr>
              <a:t>3</a:t>
            </a:r>
          </a:p>
        </p:txBody>
      </p:sp>
      <p:sp>
        <p:nvSpPr>
          <p:cNvPr id="4123" name="Text Box 1056"/>
          <p:cNvSpPr txBox="1">
            <a:spLocks noChangeArrowheads="1"/>
          </p:cNvSpPr>
          <p:nvPr/>
        </p:nvSpPr>
        <p:spPr bwMode="auto">
          <a:xfrm>
            <a:off x="3581400" y="4267200"/>
            <a:ext cx="381000" cy="457200"/>
          </a:xfrm>
          <a:prstGeom prst="rect">
            <a:avLst/>
          </a:prstGeom>
          <a:noFill/>
          <a:ln w="12700" cap="sq">
            <a:noFill/>
            <a:miter lim="800000"/>
            <a:headEnd type="none" w="sm" len="sm"/>
            <a:tailEnd type="none" w="sm" len="sm"/>
          </a:ln>
        </p:spPr>
        <p:txBody>
          <a:bodyPr>
            <a:spAutoFit/>
          </a:bodyPr>
          <a:lstStyle/>
          <a:p>
            <a:pPr algn="l">
              <a:spcBef>
                <a:spcPct val="50000"/>
              </a:spcBef>
            </a:pPr>
            <a:r>
              <a:rPr lang="en-US">
                <a:solidFill>
                  <a:schemeClr val="tx2"/>
                </a:solidFill>
              </a:rPr>
              <a:t>2</a:t>
            </a:r>
          </a:p>
        </p:txBody>
      </p:sp>
      <p:sp>
        <p:nvSpPr>
          <p:cNvPr id="4124" name="Text Box 1057"/>
          <p:cNvSpPr txBox="1">
            <a:spLocks noChangeArrowheads="1"/>
          </p:cNvSpPr>
          <p:nvPr/>
        </p:nvSpPr>
        <p:spPr bwMode="auto">
          <a:xfrm>
            <a:off x="3581400" y="2941638"/>
            <a:ext cx="533400" cy="457200"/>
          </a:xfrm>
          <a:prstGeom prst="rect">
            <a:avLst/>
          </a:prstGeom>
          <a:noFill/>
          <a:ln w="12700" cap="sq">
            <a:noFill/>
            <a:miter lim="800000"/>
            <a:headEnd type="none" w="sm" len="sm"/>
            <a:tailEnd type="none" w="sm" len="sm"/>
          </a:ln>
        </p:spPr>
        <p:txBody>
          <a:bodyPr>
            <a:spAutoFit/>
          </a:bodyPr>
          <a:lstStyle/>
          <a:p>
            <a:pPr algn="l">
              <a:spcBef>
                <a:spcPct val="50000"/>
              </a:spcBef>
            </a:pPr>
            <a:r>
              <a:rPr lang="en-US">
                <a:solidFill>
                  <a:schemeClr val="tx2"/>
                </a:solidFill>
              </a:rPr>
              <a:t>1</a:t>
            </a:r>
          </a:p>
        </p:txBody>
      </p:sp>
      <p:sp>
        <p:nvSpPr>
          <p:cNvPr id="4125" name="Line 1058"/>
          <p:cNvSpPr>
            <a:spLocks noChangeShapeType="1"/>
          </p:cNvSpPr>
          <p:nvPr/>
        </p:nvSpPr>
        <p:spPr bwMode="auto">
          <a:xfrm flipV="1">
            <a:off x="2324100" y="4524375"/>
            <a:ext cx="974725" cy="0"/>
          </a:xfrm>
          <a:prstGeom prst="line">
            <a:avLst/>
          </a:prstGeom>
          <a:noFill/>
          <a:ln w="28575" cap="sq">
            <a:solidFill>
              <a:schemeClr val="tx2"/>
            </a:solidFill>
            <a:round/>
            <a:headEnd type="none" w="sm" len="sm"/>
            <a:tailEnd type="stealth" w="med" len="lg"/>
          </a:ln>
        </p:spPr>
        <p:txBody>
          <a:bodyPr/>
          <a:lstStyle/>
          <a:p>
            <a:endParaRPr lang="en-US"/>
          </a:p>
        </p:txBody>
      </p:sp>
      <p:sp>
        <p:nvSpPr>
          <p:cNvPr id="4126" name="Line 1059"/>
          <p:cNvSpPr>
            <a:spLocks noChangeShapeType="1"/>
          </p:cNvSpPr>
          <p:nvPr/>
        </p:nvSpPr>
        <p:spPr bwMode="auto">
          <a:xfrm flipV="1">
            <a:off x="2211388" y="3402013"/>
            <a:ext cx="1152525" cy="890587"/>
          </a:xfrm>
          <a:prstGeom prst="line">
            <a:avLst/>
          </a:prstGeom>
          <a:noFill/>
          <a:ln w="28575" cap="sq">
            <a:solidFill>
              <a:schemeClr val="tx2"/>
            </a:solidFill>
            <a:round/>
            <a:headEnd type="none" w="sm" len="sm"/>
            <a:tailEnd type="stealth" w="med" len="lg"/>
          </a:ln>
        </p:spPr>
        <p:txBody>
          <a:bodyPr/>
          <a:lstStyle/>
          <a:p>
            <a:endParaRPr lang="en-US"/>
          </a:p>
        </p:txBody>
      </p:sp>
      <p:sp>
        <p:nvSpPr>
          <p:cNvPr id="4127" name="Line 1060"/>
          <p:cNvSpPr>
            <a:spLocks noChangeShapeType="1"/>
          </p:cNvSpPr>
          <p:nvPr/>
        </p:nvSpPr>
        <p:spPr bwMode="auto">
          <a:xfrm>
            <a:off x="2193925" y="4852988"/>
            <a:ext cx="1169988" cy="660400"/>
          </a:xfrm>
          <a:prstGeom prst="line">
            <a:avLst/>
          </a:prstGeom>
          <a:noFill/>
          <a:ln w="28575" cap="sq">
            <a:solidFill>
              <a:schemeClr val="tx2"/>
            </a:solidFill>
            <a:round/>
            <a:headEnd type="none" w="sm" len="sm"/>
            <a:tailEnd type="stealth" w="med" len="lg"/>
          </a:ln>
        </p:spPr>
        <p:txBody>
          <a:bodyPr/>
          <a:lstStyle/>
          <a:p>
            <a:endParaRPr lang="en-US"/>
          </a:p>
        </p:txBody>
      </p:sp>
      <p:sp>
        <p:nvSpPr>
          <p:cNvPr id="4128" name="Line 1061"/>
          <p:cNvSpPr>
            <a:spLocks noChangeShapeType="1"/>
          </p:cNvSpPr>
          <p:nvPr/>
        </p:nvSpPr>
        <p:spPr bwMode="auto">
          <a:xfrm>
            <a:off x="4144963" y="4721225"/>
            <a:ext cx="1104900" cy="792163"/>
          </a:xfrm>
          <a:prstGeom prst="line">
            <a:avLst/>
          </a:prstGeom>
          <a:noFill/>
          <a:ln w="28575" cap="sq">
            <a:solidFill>
              <a:schemeClr val="tx2"/>
            </a:solidFill>
            <a:round/>
            <a:headEnd type="none" w="sm" len="sm"/>
            <a:tailEnd type="stealth" w="med" len="lg"/>
          </a:ln>
        </p:spPr>
        <p:txBody>
          <a:bodyPr/>
          <a:lstStyle/>
          <a:p>
            <a:endParaRPr lang="en-US"/>
          </a:p>
        </p:txBody>
      </p:sp>
      <p:sp>
        <p:nvSpPr>
          <p:cNvPr id="4129" name="Line 1062"/>
          <p:cNvSpPr>
            <a:spLocks noChangeShapeType="1"/>
          </p:cNvSpPr>
          <p:nvPr/>
        </p:nvSpPr>
        <p:spPr bwMode="auto">
          <a:xfrm flipV="1">
            <a:off x="4208463" y="5748338"/>
            <a:ext cx="911225" cy="1587"/>
          </a:xfrm>
          <a:prstGeom prst="line">
            <a:avLst/>
          </a:prstGeom>
          <a:noFill/>
          <a:ln w="28575" cap="sq">
            <a:solidFill>
              <a:schemeClr val="tx2"/>
            </a:solidFill>
            <a:round/>
            <a:headEnd type="none" w="sm" len="sm"/>
            <a:tailEnd type="stealth" w="med" len="lg"/>
          </a:ln>
        </p:spPr>
        <p:txBody>
          <a:bodyPr/>
          <a:lstStyle/>
          <a:p>
            <a:endParaRPr lang="en-US"/>
          </a:p>
        </p:txBody>
      </p:sp>
      <p:sp>
        <p:nvSpPr>
          <p:cNvPr id="4130" name="Line 1063"/>
          <p:cNvSpPr>
            <a:spLocks noChangeShapeType="1"/>
          </p:cNvSpPr>
          <p:nvPr/>
        </p:nvSpPr>
        <p:spPr bwMode="auto">
          <a:xfrm flipV="1">
            <a:off x="4208463" y="3152775"/>
            <a:ext cx="911225" cy="1588"/>
          </a:xfrm>
          <a:prstGeom prst="line">
            <a:avLst/>
          </a:prstGeom>
          <a:noFill/>
          <a:ln w="28575" cap="sq">
            <a:solidFill>
              <a:schemeClr val="tx2"/>
            </a:solidFill>
            <a:round/>
            <a:headEnd type="none" w="sm" len="sm"/>
            <a:tailEnd type="stealth" w="med" len="lg"/>
          </a:ln>
        </p:spPr>
        <p:txBody>
          <a:bodyPr/>
          <a:lstStyle/>
          <a:p>
            <a:endParaRPr lang="en-US"/>
          </a:p>
        </p:txBody>
      </p:sp>
      <p:sp>
        <p:nvSpPr>
          <p:cNvPr id="4131" name="Line 1064"/>
          <p:cNvSpPr>
            <a:spLocks noChangeShapeType="1"/>
          </p:cNvSpPr>
          <p:nvPr/>
        </p:nvSpPr>
        <p:spPr bwMode="auto">
          <a:xfrm flipV="1">
            <a:off x="4144963" y="3402013"/>
            <a:ext cx="1104900" cy="857250"/>
          </a:xfrm>
          <a:prstGeom prst="line">
            <a:avLst/>
          </a:prstGeom>
          <a:noFill/>
          <a:ln w="28575" cap="sq">
            <a:solidFill>
              <a:schemeClr val="tx2"/>
            </a:solidFill>
            <a:round/>
            <a:headEnd type="none" w="sm" len="sm"/>
            <a:tailEnd type="stealth" w="med" len="lg"/>
          </a:ln>
        </p:spPr>
        <p:txBody>
          <a:bodyPr/>
          <a:lstStyle/>
          <a:p>
            <a:endParaRPr lang="en-US"/>
          </a:p>
        </p:txBody>
      </p:sp>
      <p:sp>
        <p:nvSpPr>
          <p:cNvPr id="4132" name="Line 1065"/>
          <p:cNvSpPr>
            <a:spLocks noChangeShapeType="1"/>
          </p:cNvSpPr>
          <p:nvPr/>
        </p:nvSpPr>
        <p:spPr bwMode="auto">
          <a:xfrm flipV="1">
            <a:off x="4079875" y="4721225"/>
            <a:ext cx="1104900" cy="725488"/>
          </a:xfrm>
          <a:prstGeom prst="line">
            <a:avLst/>
          </a:prstGeom>
          <a:noFill/>
          <a:ln w="28575" cap="sq">
            <a:solidFill>
              <a:schemeClr val="tx2"/>
            </a:solidFill>
            <a:round/>
            <a:headEnd type="none" w="sm" len="sm"/>
            <a:tailEnd type="stealth" w="med" len="lg"/>
          </a:ln>
        </p:spPr>
        <p:txBody>
          <a:bodyPr/>
          <a:lstStyle/>
          <a:p>
            <a:endParaRPr lang="en-US"/>
          </a:p>
        </p:txBody>
      </p:sp>
      <p:sp>
        <p:nvSpPr>
          <p:cNvPr id="4133" name="Line 1066"/>
          <p:cNvSpPr>
            <a:spLocks noChangeShapeType="1"/>
          </p:cNvSpPr>
          <p:nvPr/>
        </p:nvSpPr>
        <p:spPr bwMode="auto">
          <a:xfrm>
            <a:off x="4014788" y="3533775"/>
            <a:ext cx="1169987" cy="725488"/>
          </a:xfrm>
          <a:prstGeom prst="line">
            <a:avLst/>
          </a:prstGeom>
          <a:noFill/>
          <a:ln w="28575" cap="sq">
            <a:solidFill>
              <a:schemeClr val="tx2"/>
            </a:solidFill>
            <a:round/>
            <a:headEnd type="none" w="sm" len="sm"/>
            <a:tailEnd type="stealth" w="med" len="lg"/>
          </a:ln>
        </p:spPr>
        <p:txBody>
          <a:bodyPr/>
          <a:lstStyle/>
          <a:p>
            <a:endParaRPr lang="en-US"/>
          </a:p>
        </p:txBody>
      </p:sp>
      <p:sp>
        <p:nvSpPr>
          <p:cNvPr id="4134" name="Line 1067"/>
          <p:cNvSpPr>
            <a:spLocks noChangeShapeType="1"/>
          </p:cNvSpPr>
          <p:nvPr/>
        </p:nvSpPr>
        <p:spPr bwMode="auto">
          <a:xfrm flipV="1">
            <a:off x="6029325" y="4483100"/>
            <a:ext cx="974725" cy="0"/>
          </a:xfrm>
          <a:prstGeom prst="line">
            <a:avLst/>
          </a:prstGeom>
          <a:noFill/>
          <a:ln w="28575" cap="sq">
            <a:solidFill>
              <a:schemeClr val="tx2"/>
            </a:solidFill>
            <a:round/>
            <a:headEnd type="none" w="sm" len="sm"/>
            <a:tailEnd type="stealth" w="med" len="lg"/>
          </a:ln>
        </p:spPr>
        <p:txBody>
          <a:bodyPr/>
          <a:lstStyle/>
          <a:p>
            <a:endParaRPr lang="en-US"/>
          </a:p>
        </p:txBody>
      </p:sp>
      <p:sp>
        <p:nvSpPr>
          <p:cNvPr id="4135" name="Line 1068"/>
          <p:cNvSpPr>
            <a:spLocks noChangeShapeType="1"/>
          </p:cNvSpPr>
          <p:nvPr/>
        </p:nvSpPr>
        <p:spPr bwMode="auto">
          <a:xfrm flipV="1">
            <a:off x="5964238" y="4787900"/>
            <a:ext cx="1169987" cy="790575"/>
          </a:xfrm>
          <a:prstGeom prst="line">
            <a:avLst/>
          </a:prstGeom>
          <a:noFill/>
          <a:ln w="28575" cap="sq">
            <a:solidFill>
              <a:schemeClr val="tx2"/>
            </a:solidFill>
            <a:round/>
            <a:headEnd type="none" w="sm" len="sm"/>
            <a:tailEnd type="stealth" w="med" len="lg"/>
          </a:ln>
        </p:spPr>
        <p:txBody>
          <a:bodyPr/>
          <a:lstStyle/>
          <a:p>
            <a:endParaRPr lang="en-US"/>
          </a:p>
        </p:txBody>
      </p:sp>
      <p:sp>
        <p:nvSpPr>
          <p:cNvPr id="4136" name="Line 1069"/>
          <p:cNvSpPr>
            <a:spLocks noChangeShapeType="1"/>
          </p:cNvSpPr>
          <p:nvPr/>
        </p:nvSpPr>
        <p:spPr bwMode="auto">
          <a:xfrm>
            <a:off x="5964238" y="3402013"/>
            <a:ext cx="1104900" cy="857250"/>
          </a:xfrm>
          <a:prstGeom prst="line">
            <a:avLst/>
          </a:prstGeom>
          <a:noFill/>
          <a:ln w="28575" cap="sq">
            <a:solidFill>
              <a:schemeClr val="tx2"/>
            </a:solidFill>
            <a:round/>
            <a:headEnd type="none" w="sm" len="sm"/>
            <a:tailEnd type="stealth" w="med" len="lg"/>
          </a:ln>
        </p:spPr>
        <p:txBody>
          <a:bodyPr/>
          <a:lstStyle/>
          <a:p>
            <a:endParaRPr lang="en-US"/>
          </a:p>
        </p:txBody>
      </p:sp>
      <p:sp>
        <p:nvSpPr>
          <p:cNvPr id="4137" name="Line 1086"/>
          <p:cNvSpPr>
            <a:spLocks noChangeShapeType="1"/>
          </p:cNvSpPr>
          <p:nvPr/>
        </p:nvSpPr>
        <p:spPr bwMode="auto">
          <a:xfrm>
            <a:off x="8124825" y="2386013"/>
            <a:ext cx="0" cy="0"/>
          </a:xfrm>
          <a:prstGeom prst="line">
            <a:avLst/>
          </a:prstGeom>
          <a:noFill/>
          <a:ln w="12700" cap="sq">
            <a:solidFill>
              <a:schemeClr val="tx2"/>
            </a:solidFill>
            <a:round/>
            <a:headEnd type="none" w="sm" len="sm"/>
            <a:tailEnd type="none" w="sm" len="sm"/>
          </a:ln>
        </p:spPr>
        <p:txBody>
          <a:bodyPr wrap="none" anchor="ctr"/>
          <a:lstStyle/>
          <a:p>
            <a:endParaRPr lang="en-US"/>
          </a:p>
        </p:txBody>
      </p:sp>
      <p:sp>
        <p:nvSpPr>
          <p:cNvPr id="4138" name="Freeform 1087"/>
          <p:cNvSpPr>
            <a:spLocks/>
          </p:cNvSpPr>
          <p:nvPr/>
        </p:nvSpPr>
        <p:spPr bwMode="auto">
          <a:xfrm>
            <a:off x="6934200" y="2246313"/>
            <a:ext cx="993775" cy="960437"/>
          </a:xfrm>
          <a:custGeom>
            <a:avLst/>
            <a:gdLst>
              <a:gd name="T0" fmla="*/ 159208 w 1367"/>
              <a:gd name="T1" fmla="*/ 12761 h 1430"/>
              <a:gd name="T2" fmla="*/ 223908 w 1367"/>
              <a:gd name="T3" fmla="*/ 56417 h 1430"/>
              <a:gd name="T4" fmla="*/ 271162 w 1367"/>
              <a:gd name="T5" fmla="*/ 94700 h 1430"/>
              <a:gd name="T6" fmla="*/ 306783 w 1367"/>
              <a:gd name="T7" fmla="*/ 138357 h 1430"/>
              <a:gd name="T8" fmla="*/ 400563 w 1367"/>
              <a:gd name="T9" fmla="*/ 220296 h 1430"/>
              <a:gd name="T10" fmla="*/ 459448 w 1367"/>
              <a:gd name="T11" fmla="*/ 274698 h 1430"/>
              <a:gd name="T12" fmla="*/ 536508 w 1367"/>
              <a:gd name="T13" fmla="*/ 388876 h 1430"/>
              <a:gd name="T14" fmla="*/ 559771 w 1367"/>
              <a:gd name="T15" fmla="*/ 421786 h 1430"/>
              <a:gd name="T16" fmla="*/ 571402 w 1367"/>
              <a:gd name="T17" fmla="*/ 437906 h 1430"/>
              <a:gd name="T18" fmla="*/ 684084 w 1367"/>
              <a:gd name="T19" fmla="*/ 595740 h 1430"/>
              <a:gd name="T20" fmla="*/ 718978 w 1367"/>
              <a:gd name="T21" fmla="*/ 644769 h 1430"/>
              <a:gd name="T22" fmla="*/ 772048 w 1367"/>
              <a:gd name="T23" fmla="*/ 683052 h 1430"/>
              <a:gd name="T24" fmla="*/ 972693 w 1367"/>
              <a:gd name="T25" fmla="*/ 818722 h 1430"/>
              <a:gd name="T26" fmla="*/ 990140 w 1367"/>
              <a:gd name="T27" fmla="*/ 851632 h 1430"/>
              <a:gd name="T28" fmla="*/ 955245 w 1367"/>
              <a:gd name="T29" fmla="*/ 889915 h 1430"/>
              <a:gd name="T30" fmla="*/ 925439 w 1367"/>
              <a:gd name="T31" fmla="*/ 906035 h 1430"/>
              <a:gd name="T32" fmla="*/ 889818 w 1367"/>
              <a:gd name="T33" fmla="*/ 928199 h 1430"/>
              <a:gd name="T34" fmla="*/ 748784 w 1367"/>
              <a:gd name="T35" fmla="*/ 960437 h 1430"/>
              <a:gd name="T36" fmla="*/ 607024 w 1367"/>
              <a:gd name="T37" fmla="*/ 949691 h 1430"/>
              <a:gd name="T38" fmla="*/ 489254 w 1367"/>
              <a:gd name="T39" fmla="*/ 884542 h 1430"/>
              <a:gd name="T40" fmla="*/ 383116 w 1367"/>
              <a:gd name="T41" fmla="*/ 786484 h 1430"/>
              <a:gd name="T42" fmla="*/ 318415 w 1367"/>
              <a:gd name="T43" fmla="*/ 720664 h 1430"/>
              <a:gd name="T44" fmla="*/ 282793 w 1367"/>
              <a:gd name="T45" fmla="*/ 677679 h 1430"/>
              <a:gd name="T46" fmla="*/ 229724 w 1367"/>
              <a:gd name="T47" fmla="*/ 634023 h 1430"/>
              <a:gd name="T48" fmla="*/ 188287 w 1367"/>
              <a:gd name="T49" fmla="*/ 584993 h 1430"/>
              <a:gd name="T50" fmla="*/ 141760 w 1367"/>
              <a:gd name="T51" fmla="*/ 513800 h 1430"/>
              <a:gd name="T52" fmla="*/ 111954 w 1367"/>
              <a:gd name="T53" fmla="*/ 476189 h 1430"/>
              <a:gd name="T54" fmla="*/ 82148 w 1367"/>
              <a:gd name="T55" fmla="*/ 427159 h 1430"/>
              <a:gd name="T56" fmla="*/ 35622 w 1367"/>
              <a:gd name="T57" fmla="*/ 350593 h 1430"/>
              <a:gd name="T58" fmla="*/ 0 w 1367"/>
              <a:gd name="T59" fmla="*/ 198132 h 1430"/>
              <a:gd name="T60" fmla="*/ 5816 w 1367"/>
              <a:gd name="T61" fmla="*/ 132984 h 1430"/>
              <a:gd name="T62" fmla="*/ 53069 w 1367"/>
              <a:gd name="T63" fmla="*/ 61790 h 1430"/>
              <a:gd name="T64" fmla="*/ 100323 w 1367"/>
              <a:gd name="T65" fmla="*/ 29552 h 1430"/>
              <a:gd name="T66" fmla="*/ 159208 w 1367"/>
              <a:gd name="T67" fmla="*/ 12761 h 143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67"/>
              <a:gd name="T103" fmla="*/ 0 h 1430"/>
              <a:gd name="T104" fmla="*/ 1367 w 1367"/>
              <a:gd name="T105" fmla="*/ 1430 h 143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67" h="1430">
                <a:moveTo>
                  <a:pt x="219" y="19"/>
                </a:moveTo>
                <a:cubicBezTo>
                  <a:pt x="250" y="41"/>
                  <a:pt x="273" y="67"/>
                  <a:pt x="308" y="84"/>
                </a:cubicBezTo>
                <a:cubicBezTo>
                  <a:pt x="328" y="106"/>
                  <a:pt x="354" y="118"/>
                  <a:pt x="373" y="141"/>
                </a:cubicBezTo>
                <a:cubicBezTo>
                  <a:pt x="390" y="161"/>
                  <a:pt x="403" y="188"/>
                  <a:pt x="422" y="206"/>
                </a:cubicBezTo>
                <a:cubicBezTo>
                  <a:pt x="464" y="247"/>
                  <a:pt x="509" y="286"/>
                  <a:pt x="551" y="328"/>
                </a:cubicBezTo>
                <a:cubicBezTo>
                  <a:pt x="577" y="354"/>
                  <a:pt x="611" y="379"/>
                  <a:pt x="632" y="409"/>
                </a:cubicBezTo>
                <a:cubicBezTo>
                  <a:pt x="671" y="465"/>
                  <a:pt x="706" y="520"/>
                  <a:pt x="738" y="579"/>
                </a:cubicBezTo>
                <a:cubicBezTo>
                  <a:pt x="747" y="596"/>
                  <a:pt x="759" y="612"/>
                  <a:pt x="770" y="628"/>
                </a:cubicBezTo>
                <a:cubicBezTo>
                  <a:pt x="775" y="636"/>
                  <a:pt x="786" y="652"/>
                  <a:pt x="786" y="652"/>
                </a:cubicBezTo>
                <a:cubicBezTo>
                  <a:pt x="811" y="742"/>
                  <a:pt x="876" y="822"/>
                  <a:pt x="941" y="887"/>
                </a:cubicBezTo>
                <a:cubicBezTo>
                  <a:pt x="962" y="908"/>
                  <a:pt x="973" y="936"/>
                  <a:pt x="989" y="960"/>
                </a:cubicBezTo>
                <a:cubicBezTo>
                  <a:pt x="994" y="968"/>
                  <a:pt x="1051" y="1011"/>
                  <a:pt x="1062" y="1017"/>
                </a:cubicBezTo>
                <a:cubicBezTo>
                  <a:pt x="1160" y="1073"/>
                  <a:pt x="1273" y="1122"/>
                  <a:pt x="1338" y="1219"/>
                </a:cubicBezTo>
                <a:cubicBezTo>
                  <a:pt x="1344" y="1236"/>
                  <a:pt x="1359" y="1250"/>
                  <a:pt x="1362" y="1268"/>
                </a:cubicBezTo>
                <a:cubicBezTo>
                  <a:pt x="1367" y="1297"/>
                  <a:pt x="1335" y="1318"/>
                  <a:pt x="1314" y="1325"/>
                </a:cubicBezTo>
                <a:cubicBezTo>
                  <a:pt x="1273" y="1363"/>
                  <a:pt x="1323" y="1321"/>
                  <a:pt x="1273" y="1349"/>
                </a:cubicBezTo>
                <a:cubicBezTo>
                  <a:pt x="1256" y="1359"/>
                  <a:pt x="1243" y="1376"/>
                  <a:pt x="1224" y="1382"/>
                </a:cubicBezTo>
                <a:cubicBezTo>
                  <a:pt x="1160" y="1403"/>
                  <a:pt x="1097" y="1417"/>
                  <a:pt x="1030" y="1430"/>
                </a:cubicBezTo>
                <a:cubicBezTo>
                  <a:pt x="1025" y="1430"/>
                  <a:pt x="879" y="1427"/>
                  <a:pt x="835" y="1414"/>
                </a:cubicBezTo>
                <a:cubicBezTo>
                  <a:pt x="772" y="1395"/>
                  <a:pt x="724" y="1355"/>
                  <a:pt x="673" y="1317"/>
                </a:cubicBezTo>
                <a:cubicBezTo>
                  <a:pt x="638" y="1262"/>
                  <a:pt x="573" y="1218"/>
                  <a:pt x="527" y="1171"/>
                </a:cubicBezTo>
                <a:cubicBezTo>
                  <a:pt x="495" y="1139"/>
                  <a:pt x="475" y="1099"/>
                  <a:pt x="438" y="1073"/>
                </a:cubicBezTo>
                <a:cubicBezTo>
                  <a:pt x="424" y="1052"/>
                  <a:pt x="406" y="1026"/>
                  <a:pt x="389" y="1009"/>
                </a:cubicBezTo>
                <a:cubicBezTo>
                  <a:pt x="360" y="979"/>
                  <a:pt x="341" y="983"/>
                  <a:pt x="316" y="944"/>
                </a:cubicBezTo>
                <a:cubicBezTo>
                  <a:pt x="299" y="917"/>
                  <a:pt x="282" y="893"/>
                  <a:pt x="259" y="871"/>
                </a:cubicBezTo>
                <a:cubicBezTo>
                  <a:pt x="241" y="834"/>
                  <a:pt x="218" y="800"/>
                  <a:pt x="195" y="765"/>
                </a:cubicBezTo>
                <a:cubicBezTo>
                  <a:pt x="182" y="746"/>
                  <a:pt x="154" y="709"/>
                  <a:pt x="154" y="709"/>
                </a:cubicBezTo>
                <a:cubicBezTo>
                  <a:pt x="130" y="635"/>
                  <a:pt x="173" y="759"/>
                  <a:pt x="113" y="636"/>
                </a:cubicBezTo>
                <a:cubicBezTo>
                  <a:pt x="94" y="597"/>
                  <a:pt x="73" y="558"/>
                  <a:pt x="49" y="522"/>
                </a:cubicBezTo>
                <a:cubicBezTo>
                  <a:pt x="32" y="446"/>
                  <a:pt x="11" y="373"/>
                  <a:pt x="0" y="295"/>
                </a:cubicBezTo>
                <a:cubicBezTo>
                  <a:pt x="3" y="263"/>
                  <a:pt x="3" y="230"/>
                  <a:pt x="8" y="198"/>
                </a:cubicBezTo>
                <a:cubicBezTo>
                  <a:pt x="17" y="145"/>
                  <a:pt x="43" y="131"/>
                  <a:pt x="73" y="92"/>
                </a:cubicBezTo>
                <a:cubicBezTo>
                  <a:pt x="94" y="65"/>
                  <a:pt x="104" y="55"/>
                  <a:pt x="138" y="44"/>
                </a:cubicBezTo>
                <a:cubicBezTo>
                  <a:pt x="156" y="32"/>
                  <a:pt x="200" y="0"/>
                  <a:pt x="219" y="19"/>
                </a:cubicBezTo>
                <a:close/>
              </a:path>
            </a:pathLst>
          </a:custGeom>
          <a:solidFill>
            <a:srgbClr val="0000FF"/>
          </a:solidFill>
          <a:ln w="12700" cap="sq">
            <a:solidFill>
              <a:schemeClr val="tx1"/>
            </a:solidFill>
            <a:round/>
            <a:headEnd type="none" w="sm" len="sm"/>
            <a:tailEnd type="none" w="sm" len="sm"/>
          </a:ln>
        </p:spPr>
        <p:txBody>
          <a:bodyPr wrap="none" anchor="ctr"/>
          <a:lstStyle/>
          <a:p>
            <a:endParaRPr lang="en-US"/>
          </a:p>
        </p:txBody>
      </p:sp>
      <p:sp>
        <p:nvSpPr>
          <p:cNvPr id="4139" name="Oval 1088"/>
          <p:cNvSpPr>
            <a:spLocks noChangeArrowheads="1"/>
          </p:cNvSpPr>
          <p:nvPr/>
        </p:nvSpPr>
        <p:spPr bwMode="auto">
          <a:xfrm>
            <a:off x="7321550" y="2451100"/>
            <a:ext cx="139700" cy="128588"/>
          </a:xfrm>
          <a:prstGeom prst="ellipse">
            <a:avLst/>
          </a:prstGeom>
          <a:solidFill>
            <a:srgbClr val="6699FF"/>
          </a:solidFill>
          <a:ln w="12700" cap="sq">
            <a:solidFill>
              <a:srgbClr val="0000FF"/>
            </a:solidFill>
            <a:round/>
            <a:headEnd type="none" w="sm" len="sm"/>
            <a:tailEnd type="none" w="sm" len="sm"/>
          </a:ln>
        </p:spPr>
        <p:txBody>
          <a:bodyPr wrap="none" anchor="ctr"/>
          <a:lstStyle/>
          <a:p>
            <a:endParaRPr kumimoji="0" lang="en-US">
              <a:solidFill>
                <a:srgbClr val="0000FF"/>
              </a:solidFill>
            </a:endParaRPr>
          </a:p>
        </p:txBody>
      </p:sp>
      <p:sp>
        <p:nvSpPr>
          <p:cNvPr id="4140" name="Freeform 1089"/>
          <p:cNvSpPr>
            <a:spLocks/>
          </p:cNvSpPr>
          <p:nvPr/>
        </p:nvSpPr>
        <p:spPr bwMode="auto">
          <a:xfrm rot="-361511">
            <a:off x="7050088" y="1871663"/>
            <a:ext cx="1812925" cy="1419225"/>
          </a:xfrm>
          <a:custGeom>
            <a:avLst/>
            <a:gdLst>
              <a:gd name="T0" fmla="*/ 88826 w 2490"/>
              <a:gd name="T1" fmla="*/ 265853 h 2114"/>
              <a:gd name="T2" fmla="*/ 195126 w 2490"/>
              <a:gd name="T3" fmla="*/ 314861 h 2114"/>
              <a:gd name="T4" fmla="*/ 277399 w 2490"/>
              <a:gd name="T5" fmla="*/ 390723 h 2114"/>
              <a:gd name="T6" fmla="*/ 342199 w 2490"/>
              <a:gd name="T7" fmla="*/ 445102 h 2114"/>
              <a:gd name="T8" fmla="*/ 395349 w 2490"/>
              <a:gd name="T9" fmla="*/ 510223 h 2114"/>
              <a:gd name="T10" fmla="*/ 431025 w 2490"/>
              <a:gd name="T11" fmla="*/ 581385 h 2114"/>
              <a:gd name="T12" fmla="*/ 460876 w 2490"/>
              <a:gd name="T13" fmla="*/ 646506 h 2114"/>
              <a:gd name="T14" fmla="*/ 514026 w 2490"/>
              <a:gd name="T15" fmla="*/ 772048 h 2114"/>
              <a:gd name="T16" fmla="*/ 626151 w 2490"/>
              <a:gd name="T17" fmla="*/ 935185 h 2114"/>
              <a:gd name="T18" fmla="*/ 673476 w 2490"/>
              <a:gd name="T19" fmla="*/ 1011047 h 2114"/>
              <a:gd name="T20" fmla="*/ 755750 w 2490"/>
              <a:gd name="T21" fmla="*/ 1103692 h 2114"/>
              <a:gd name="T22" fmla="*/ 791426 w 2490"/>
              <a:gd name="T23" fmla="*/ 1141959 h 2114"/>
              <a:gd name="T24" fmla="*/ 879523 w 2490"/>
              <a:gd name="T25" fmla="*/ 1185596 h 2114"/>
              <a:gd name="T26" fmla="*/ 998201 w 2490"/>
              <a:gd name="T27" fmla="*/ 1256088 h 2114"/>
              <a:gd name="T28" fmla="*/ 1116150 w 2490"/>
              <a:gd name="T29" fmla="*/ 1321208 h 2114"/>
              <a:gd name="T30" fmla="*/ 1228275 w 2490"/>
              <a:gd name="T31" fmla="*/ 1359475 h 2114"/>
              <a:gd name="T32" fmla="*/ 1304723 w 2490"/>
              <a:gd name="T33" fmla="*/ 1387000 h 2114"/>
              <a:gd name="T34" fmla="*/ 1363698 w 2490"/>
              <a:gd name="T35" fmla="*/ 1408483 h 2114"/>
              <a:gd name="T36" fmla="*/ 1440875 w 2490"/>
              <a:gd name="T37" fmla="*/ 1419225 h 2114"/>
              <a:gd name="T38" fmla="*/ 1505674 w 2490"/>
              <a:gd name="T39" fmla="*/ 1381630 h 2114"/>
              <a:gd name="T40" fmla="*/ 1488200 w 2490"/>
              <a:gd name="T41" fmla="*/ 1239975 h 2114"/>
              <a:gd name="T42" fmla="*/ 1475823 w 2490"/>
              <a:gd name="T43" fmla="*/ 1229234 h 2114"/>
              <a:gd name="T44" fmla="*/ 1446699 w 2490"/>
              <a:gd name="T45" fmla="*/ 1201709 h 2114"/>
              <a:gd name="T46" fmla="*/ 1340399 w 2490"/>
              <a:gd name="T47" fmla="*/ 1152701 h 2114"/>
              <a:gd name="T48" fmla="*/ 1322925 w 2490"/>
              <a:gd name="T49" fmla="*/ 1141959 h 2114"/>
              <a:gd name="T50" fmla="*/ 1304723 w 2490"/>
              <a:gd name="T51" fmla="*/ 1136588 h 2114"/>
              <a:gd name="T52" fmla="*/ 1245749 w 2490"/>
              <a:gd name="T53" fmla="*/ 1114434 h 2114"/>
              <a:gd name="T54" fmla="*/ 1210073 w 2490"/>
              <a:gd name="T55" fmla="*/ 1103692 h 2114"/>
              <a:gd name="T56" fmla="*/ 1163475 w 2490"/>
              <a:gd name="T57" fmla="*/ 1070796 h 2114"/>
              <a:gd name="T58" fmla="*/ 1198423 w 2490"/>
              <a:gd name="T59" fmla="*/ 924443 h 2114"/>
              <a:gd name="T60" fmla="*/ 1263223 w 2490"/>
              <a:gd name="T61" fmla="*/ 896918 h 2114"/>
              <a:gd name="T62" fmla="*/ 1511499 w 2490"/>
              <a:gd name="T63" fmla="*/ 858651 h 2114"/>
              <a:gd name="T64" fmla="*/ 1747398 w 2490"/>
              <a:gd name="T65" fmla="*/ 831797 h 2114"/>
              <a:gd name="T66" fmla="*/ 1812925 w 2490"/>
              <a:gd name="T67" fmla="*/ 711627 h 2114"/>
              <a:gd name="T68" fmla="*/ 1729924 w 2490"/>
              <a:gd name="T69" fmla="*/ 390723 h 2114"/>
              <a:gd name="T70" fmla="*/ 1700072 w 2490"/>
              <a:gd name="T71" fmla="*/ 341715 h 2114"/>
              <a:gd name="T72" fmla="*/ 1582123 w 2490"/>
              <a:gd name="T73" fmla="*/ 238328 h 2114"/>
              <a:gd name="T74" fmla="*/ 1517324 w 2490"/>
              <a:gd name="T75" fmla="*/ 200061 h 2114"/>
              <a:gd name="T76" fmla="*/ 1375347 w 2490"/>
              <a:gd name="T77" fmla="*/ 134940 h 2114"/>
              <a:gd name="T78" fmla="*/ 1322925 w 2490"/>
              <a:gd name="T79" fmla="*/ 118828 h 2114"/>
              <a:gd name="T80" fmla="*/ 1210073 w 2490"/>
              <a:gd name="T81" fmla="*/ 80561 h 2114"/>
              <a:gd name="T82" fmla="*/ 903550 w 2490"/>
              <a:gd name="T83" fmla="*/ 15441 h 2114"/>
              <a:gd name="T84" fmla="*/ 182749 w 2490"/>
              <a:gd name="T85" fmla="*/ 53036 h 2114"/>
              <a:gd name="T86" fmla="*/ 106300 w 2490"/>
              <a:gd name="T87" fmla="*/ 75191 h 2114"/>
              <a:gd name="T88" fmla="*/ 24027 w 2490"/>
              <a:gd name="T89" fmla="*/ 124199 h 2114"/>
              <a:gd name="T90" fmla="*/ 11649 w 2490"/>
              <a:gd name="T91" fmla="*/ 134940 h 2114"/>
              <a:gd name="T92" fmla="*/ 0 w 2490"/>
              <a:gd name="T93" fmla="*/ 167836 h 2114"/>
              <a:gd name="T94" fmla="*/ 29851 w 2490"/>
              <a:gd name="T95" fmla="*/ 210803 h 2114"/>
              <a:gd name="T96" fmla="*/ 88826 w 2490"/>
              <a:gd name="T97" fmla="*/ 265853 h 21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90"/>
              <a:gd name="T148" fmla="*/ 0 h 2114"/>
              <a:gd name="T149" fmla="*/ 2490 w 2490"/>
              <a:gd name="T150" fmla="*/ 2114 h 21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90" h="2114">
                <a:moveTo>
                  <a:pt x="122" y="396"/>
                </a:moveTo>
                <a:cubicBezTo>
                  <a:pt x="173" y="409"/>
                  <a:pt x="230" y="431"/>
                  <a:pt x="268" y="469"/>
                </a:cubicBezTo>
                <a:cubicBezTo>
                  <a:pt x="306" y="507"/>
                  <a:pt x="335" y="552"/>
                  <a:pt x="381" y="582"/>
                </a:cubicBezTo>
                <a:cubicBezTo>
                  <a:pt x="404" y="616"/>
                  <a:pt x="438" y="638"/>
                  <a:pt x="470" y="663"/>
                </a:cubicBezTo>
                <a:cubicBezTo>
                  <a:pt x="498" y="685"/>
                  <a:pt x="527" y="728"/>
                  <a:pt x="543" y="760"/>
                </a:cubicBezTo>
                <a:cubicBezTo>
                  <a:pt x="560" y="794"/>
                  <a:pt x="578" y="830"/>
                  <a:pt x="592" y="866"/>
                </a:cubicBezTo>
                <a:cubicBezTo>
                  <a:pt x="605" y="899"/>
                  <a:pt x="607" y="938"/>
                  <a:pt x="633" y="963"/>
                </a:cubicBezTo>
                <a:cubicBezTo>
                  <a:pt x="650" y="1016"/>
                  <a:pt x="667" y="1111"/>
                  <a:pt x="706" y="1150"/>
                </a:cubicBezTo>
                <a:cubicBezTo>
                  <a:pt x="732" y="1227"/>
                  <a:pt x="814" y="1324"/>
                  <a:pt x="860" y="1393"/>
                </a:cubicBezTo>
                <a:cubicBezTo>
                  <a:pt x="885" y="1430"/>
                  <a:pt x="902" y="1469"/>
                  <a:pt x="925" y="1506"/>
                </a:cubicBezTo>
                <a:cubicBezTo>
                  <a:pt x="955" y="1555"/>
                  <a:pt x="1001" y="1600"/>
                  <a:pt x="1038" y="1644"/>
                </a:cubicBezTo>
                <a:cubicBezTo>
                  <a:pt x="1055" y="1664"/>
                  <a:pt x="1066" y="1685"/>
                  <a:pt x="1087" y="1701"/>
                </a:cubicBezTo>
                <a:cubicBezTo>
                  <a:pt x="1126" y="1730"/>
                  <a:pt x="1171" y="1737"/>
                  <a:pt x="1208" y="1766"/>
                </a:cubicBezTo>
                <a:cubicBezTo>
                  <a:pt x="1261" y="1808"/>
                  <a:pt x="1305" y="1850"/>
                  <a:pt x="1371" y="1871"/>
                </a:cubicBezTo>
                <a:cubicBezTo>
                  <a:pt x="1425" y="1907"/>
                  <a:pt x="1470" y="1948"/>
                  <a:pt x="1533" y="1968"/>
                </a:cubicBezTo>
                <a:cubicBezTo>
                  <a:pt x="1577" y="1999"/>
                  <a:pt x="1635" y="2012"/>
                  <a:pt x="1687" y="2025"/>
                </a:cubicBezTo>
                <a:cubicBezTo>
                  <a:pt x="1721" y="2047"/>
                  <a:pt x="1754" y="2055"/>
                  <a:pt x="1792" y="2066"/>
                </a:cubicBezTo>
                <a:cubicBezTo>
                  <a:pt x="1820" y="2074"/>
                  <a:pt x="1844" y="2091"/>
                  <a:pt x="1873" y="2098"/>
                </a:cubicBezTo>
                <a:cubicBezTo>
                  <a:pt x="1910" y="2107"/>
                  <a:pt x="1941" y="2109"/>
                  <a:pt x="1979" y="2114"/>
                </a:cubicBezTo>
                <a:cubicBezTo>
                  <a:pt x="2045" y="2106"/>
                  <a:pt x="2049" y="2114"/>
                  <a:pt x="2068" y="2058"/>
                </a:cubicBezTo>
                <a:cubicBezTo>
                  <a:pt x="2059" y="1890"/>
                  <a:pt x="2072" y="1959"/>
                  <a:pt x="2044" y="1847"/>
                </a:cubicBezTo>
                <a:cubicBezTo>
                  <a:pt x="2042" y="1839"/>
                  <a:pt x="2033" y="1837"/>
                  <a:pt x="2027" y="1831"/>
                </a:cubicBezTo>
                <a:cubicBezTo>
                  <a:pt x="2013" y="1817"/>
                  <a:pt x="2000" y="1804"/>
                  <a:pt x="1987" y="1790"/>
                </a:cubicBezTo>
                <a:cubicBezTo>
                  <a:pt x="1947" y="1749"/>
                  <a:pt x="1893" y="1734"/>
                  <a:pt x="1841" y="1717"/>
                </a:cubicBezTo>
                <a:cubicBezTo>
                  <a:pt x="1832" y="1714"/>
                  <a:pt x="1826" y="1705"/>
                  <a:pt x="1817" y="1701"/>
                </a:cubicBezTo>
                <a:cubicBezTo>
                  <a:pt x="1809" y="1697"/>
                  <a:pt x="1800" y="1696"/>
                  <a:pt x="1792" y="1693"/>
                </a:cubicBezTo>
                <a:cubicBezTo>
                  <a:pt x="1764" y="1674"/>
                  <a:pt x="1743" y="1669"/>
                  <a:pt x="1711" y="1660"/>
                </a:cubicBezTo>
                <a:cubicBezTo>
                  <a:pt x="1695" y="1655"/>
                  <a:pt x="1662" y="1644"/>
                  <a:pt x="1662" y="1644"/>
                </a:cubicBezTo>
                <a:cubicBezTo>
                  <a:pt x="1633" y="1625"/>
                  <a:pt x="1617" y="1625"/>
                  <a:pt x="1598" y="1595"/>
                </a:cubicBezTo>
                <a:cubicBezTo>
                  <a:pt x="1610" y="1536"/>
                  <a:pt x="1613" y="1433"/>
                  <a:pt x="1646" y="1377"/>
                </a:cubicBezTo>
                <a:cubicBezTo>
                  <a:pt x="1664" y="1347"/>
                  <a:pt x="1705" y="1346"/>
                  <a:pt x="1735" y="1336"/>
                </a:cubicBezTo>
                <a:cubicBezTo>
                  <a:pt x="1844" y="1300"/>
                  <a:pt x="1962" y="1291"/>
                  <a:pt x="2076" y="1279"/>
                </a:cubicBezTo>
                <a:cubicBezTo>
                  <a:pt x="2152" y="1304"/>
                  <a:pt x="2318" y="1266"/>
                  <a:pt x="2400" y="1239"/>
                </a:cubicBezTo>
                <a:cubicBezTo>
                  <a:pt x="2450" y="1192"/>
                  <a:pt x="2472" y="1124"/>
                  <a:pt x="2490" y="1060"/>
                </a:cubicBezTo>
                <a:cubicBezTo>
                  <a:pt x="2480" y="907"/>
                  <a:pt x="2473" y="711"/>
                  <a:pt x="2376" y="582"/>
                </a:cubicBezTo>
                <a:cubicBezTo>
                  <a:pt x="2366" y="553"/>
                  <a:pt x="2357" y="530"/>
                  <a:pt x="2335" y="509"/>
                </a:cubicBezTo>
                <a:cubicBezTo>
                  <a:pt x="2309" y="431"/>
                  <a:pt x="2244" y="390"/>
                  <a:pt x="2173" y="355"/>
                </a:cubicBezTo>
                <a:cubicBezTo>
                  <a:pt x="2141" y="339"/>
                  <a:pt x="2114" y="316"/>
                  <a:pt x="2084" y="298"/>
                </a:cubicBezTo>
                <a:cubicBezTo>
                  <a:pt x="2020" y="261"/>
                  <a:pt x="1956" y="234"/>
                  <a:pt x="1889" y="201"/>
                </a:cubicBezTo>
                <a:cubicBezTo>
                  <a:pt x="1866" y="190"/>
                  <a:pt x="1839" y="189"/>
                  <a:pt x="1817" y="177"/>
                </a:cubicBezTo>
                <a:cubicBezTo>
                  <a:pt x="1768" y="152"/>
                  <a:pt x="1711" y="145"/>
                  <a:pt x="1662" y="120"/>
                </a:cubicBezTo>
                <a:cubicBezTo>
                  <a:pt x="1543" y="61"/>
                  <a:pt x="1371" y="36"/>
                  <a:pt x="1241" y="23"/>
                </a:cubicBezTo>
                <a:cubicBezTo>
                  <a:pt x="919" y="27"/>
                  <a:pt x="571" y="0"/>
                  <a:pt x="251" y="79"/>
                </a:cubicBezTo>
                <a:cubicBezTo>
                  <a:pt x="219" y="87"/>
                  <a:pt x="174" y="97"/>
                  <a:pt x="146" y="112"/>
                </a:cubicBezTo>
                <a:cubicBezTo>
                  <a:pt x="109" y="132"/>
                  <a:pt x="73" y="172"/>
                  <a:pt x="33" y="185"/>
                </a:cubicBezTo>
                <a:cubicBezTo>
                  <a:pt x="27" y="190"/>
                  <a:pt x="20" y="194"/>
                  <a:pt x="16" y="201"/>
                </a:cubicBezTo>
                <a:cubicBezTo>
                  <a:pt x="8" y="216"/>
                  <a:pt x="0" y="250"/>
                  <a:pt x="0" y="250"/>
                </a:cubicBezTo>
                <a:cubicBezTo>
                  <a:pt x="9" y="277"/>
                  <a:pt x="20" y="294"/>
                  <a:pt x="41" y="314"/>
                </a:cubicBezTo>
                <a:cubicBezTo>
                  <a:pt x="52" y="348"/>
                  <a:pt x="84" y="396"/>
                  <a:pt x="122" y="396"/>
                </a:cubicBezTo>
                <a:close/>
              </a:path>
            </a:pathLst>
          </a:custGeom>
          <a:solidFill>
            <a:srgbClr val="FF0000"/>
          </a:solidFill>
          <a:ln w="12700" cap="sq">
            <a:solidFill>
              <a:schemeClr val="tx1"/>
            </a:solidFill>
            <a:round/>
            <a:headEnd type="none" w="sm" len="sm"/>
            <a:tailEnd type="none" w="sm" len="sm"/>
          </a:ln>
        </p:spPr>
        <p:txBody>
          <a:bodyPr wrap="none" anchor="ctr"/>
          <a:lstStyle/>
          <a:p>
            <a:endParaRPr lang="en-US"/>
          </a:p>
        </p:txBody>
      </p:sp>
      <p:sp>
        <p:nvSpPr>
          <p:cNvPr id="4141" name="Freeform 1090"/>
          <p:cNvSpPr>
            <a:spLocks/>
          </p:cNvSpPr>
          <p:nvPr/>
        </p:nvSpPr>
        <p:spPr bwMode="auto">
          <a:xfrm rot="-3277230">
            <a:off x="8036719" y="3055144"/>
            <a:ext cx="185737" cy="409575"/>
          </a:xfrm>
          <a:custGeom>
            <a:avLst/>
            <a:gdLst>
              <a:gd name="T0" fmla="*/ 671 w 277"/>
              <a:gd name="T1" fmla="*/ 29827 h 563"/>
              <a:gd name="T2" fmla="*/ 16763 w 277"/>
              <a:gd name="T3" fmla="*/ 159320 h 563"/>
              <a:gd name="T4" fmla="*/ 27492 w 277"/>
              <a:gd name="T5" fmla="*/ 248073 h 563"/>
              <a:gd name="T6" fmla="*/ 38891 w 277"/>
              <a:gd name="T7" fmla="*/ 259713 h 563"/>
              <a:gd name="T8" fmla="*/ 71076 w 277"/>
              <a:gd name="T9" fmla="*/ 312819 h 563"/>
              <a:gd name="T10" fmla="*/ 82475 w 277"/>
              <a:gd name="T11" fmla="*/ 348466 h 563"/>
              <a:gd name="T12" fmla="*/ 93204 w 277"/>
              <a:gd name="T13" fmla="*/ 365926 h 563"/>
              <a:gd name="T14" fmla="*/ 120025 w 277"/>
              <a:gd name="T15" fmla="*/ 407393 h 563"/>
              <a:gd name="T16" fmla="*/ 158245 w 277"/>
              <a:gd name="T17" fmla="*/ 401573 h 563"/>
              <a:gd name="T18" fmla="*/ 185737 w 277"/>
              <a:gd name="T19" fmla="*/ 318639 h 563"/>
              <a:gd name="T20" fmla="*/ 125389 w 277"/>
              <a:gd name="T21" fmla="*/ 100393 h 563"/>
              <a:gd name="T22" fmla="*/ 98568 w 277"/>
              <a:gd name="T23" fmla="*/ 47287 h 563"/>
              <a:gd name="T24" fmla="*/ 44255 w 277"/>
              <a:gd name="T25" fmla="*/ 0 h 563"/>
              <a:gd name="T26" fmla="*/ 27492 w 277"/>
              <a:gd name="T27" fmla="*/ 6547 h 563"/>
              <a:gd name="T28" fmla="*/ 671 w 277"/>
              <a:gd name="T29" fmla="*/ 29827 h 5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7"/>
              <a:gd name="T46" fmla="*/ 0 h 563"/>
              <a:gd name="T47" fmla="*/ 277 w 277"/>
              <a:gd name="T48" fmla="*/ 563 h 5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7" h="563">
                <a:moveTo>
                  <a:pt x="1" y="41"/>
                </a:moveTo>
                <a:cubicBezTo>
                  <a:pt x="20" y="98"/>
                  <a:pt x="13" y="160"/>
                  <a:pt x="25" y="219"/>
                </a:cubicBezTo>
                <a:cubicBezTo>
                  <a:pt x="14" y="266"/>
                  <a:pt x="26" y="295"/>
                  <a:pt x="41" y="341"/>
                </a:cubicBezTo>
                <a:cubicBezTo>
                  <a:pt x="43" y="348"/>
                  <a:pt x="53" y="351"/>
                  <a:pt x="58" y="357"/>
                </a:cubicBezTo>
                <a:cubicBezTo>
                  <a:pt x="76" y="380"/>
                  <a:pt x="96" y="402"/>
                  <a:pt x="106" y="430"/>
                </a:cubicBezTo>
                <a:cubicBezTo>
                  <a:pt x="112" y="446"/>
                  <a:pt x="113" y="465"/>
                  <a:pt x="123" y="479"/>
                </a:cubicBezTo>
                <a:cubicBezTo>
                  <a:pt x="128" y="487"/>
                  <a:pt x="135" y="494"/>
                  <a:pt x="139" y="503"/>
                </a:cubicBezTo>
                <a:cubicBezTo>
                  <a:pt x="165" y="563"/>
                  <a:pt x="135" y="545"/>
                  <a:pt x="179" y="560"/>
                </a:cubicBezTo>
                <a:cubicBezTo>
                  <a:pt x="198" y="557"/>
                  <a:pt x="218" y="559"/>
                  <a:pt x="236" y="552"/>
                </a:cubicBezTo>
                <a:cubicBezTo>
                  <a:pt x="276" y="536"/>
                  <a:pt x="268" y="473"/>
                  <a:pt x="277" y="438"/>
                </a:cubicBezTo>
                <a:cubicBezTo>
                  <a:pt x="265" y="331"/>
                  <a:pt x="236" y="234"/>
                  <a:pt x="187" y="138"/>
                </a:cubicBezTo>
                <a:cubicBezTo>
                  <a:pt x="173" y="111"/>
                  <a:pt x="168" y="88"/>
                  <a:pt x="147" y="65"/>
                </a:cubicBezTo>
                <a:cubicBezTo>
                  <a:pt x="134" y="26"/>
                  <a:pt x="102" y="13"/>
                  <a:pt x="66" y="0"/>
                </a:cubicBezTo>
                <a:cubicBezTo>
                  <a:pt x="58" y="3"/>
                  <a:pt x="47" y="3"/>
                  <a:pt x="41" y="9"/>
                </a:cubicBezTo>
                <a:cubicBezTo>
                  <a:pt x="0" y="50"/>
                  <a:pt x="19" y="78"/>
                  <a:pt x="1" y="41"/>
                </a:cubicBezTo>
                <a:close/>
              </a:path>
            </a:pathLst>
          </a:custGeom>
          <a:solidFill>
            <a:srgbClr val="0000FF"/>
          </a:solidFill>
          <a:ln w="12700" cap="sq">
            <a:solidFill>
              <a:schemeClr val="tx1"/>
            </a:solidFill>
            <a:round/>
            <a:headEnd type="none" w="sm" len="sm"/>
            <a:tailEnd type="none" w="sm" len="sm"/>
          </a:ln>
        </p:spPr>
        <p:txBody>
          <a:bodyPr wrap="none" anchor="ctr"/>
          <a:lstStyle/>
          <a:p>
            <a:endParaRPr lang="en-US"/>
          </a:p>
        </p:txBody>
      </p:sp>
      <p:sp>
        <p:nvSpPr>
          <p:cNvPr id="4142" name="Freeform 1091"/>
          <p:cNvSpPr>
            <a:spLocks/>
          </p:cNvSpPr>
          <p:nvPr/>
        </p:nvSpPr>
        <p:spPr bwMode="auto">
          <a:xfrm>
            <a:off x="8404225" y="2605088"/>
            <a:ext cx="663575" cy="334962"/>
          </a:xfrm>
          <a:custGeom>
            <a:avLst/>
            <a:gdLst>
              <a:gd name="T0" fmla="*/ 2914 w 911"/>
              <a:gd name="T1" fmla="*/ 209686 h 500"/>
              <a:gd name="T2" fmla="*/ 118730 w 911"/>
              <a:gd name="T3" fmla="*/ 265960 h 500"/>
              <a:gd name="T4" fmla="*/ 237459 w 911"/>
              <a:gd name="T5" fmla="*/ 316204 h 500"/>
              <a:gd name="T6" fmla="*/ 324139 w 911"/>
              <a:gd name="T7" fmla="*/ 334292 h 500"/>
              <a:gd name="T8" fmla="*/ 403535 w 911"/>
              <a:gd name="T9" fmla="*/ 310175 h 500"/>
              <a:gd name="T10" fmla="*/ 523722 w 911"/>
              <a:gd name="T11" fmla="*/ 303476 h 500"/>
              <a:gd name="T12" fmla="*/ 616957 w 911"/>
              <a:gd name="T13" fmla="*/ 230454 h 500"/>
              <a:gd name="T14" fmla="*/ 650464 w 911"/>
              <a:gd name="T15" fmla="*/ 144704 h 500"/>
              <a:gd name="T16" fmla="*/ 610402 w 911"/>
              <a:gd name="T17" fmla="*/ 28137 h 500"/>
              <a:gd name="T18" fmla="*/ 303744 w 911"/>
              <a:gd name="T19" fmla="*/ 113887 h 500"/>
              <a:gd name="T20" fmla="*/ 139125 w 911"/>
              <a:gd name="T21" fmla="*/ 146043 h 500"/>
              <a:gd name="T22" fmla="*/ 78668 w 911"/>
              <a:gd name="T23" fmla="*/ 139344 h 500"/>
              <a:gd name="T24" fmla="*/ 5827 w 911"/>
              <a:gd name="T25" fmla="*/ 158772 h 500"/>
              <a:gd name="T26" fmla="*/ 728 w 911"/>
              <a:gd name="T27" fmla="*/ 175520 h 500"/>
              <a:gd name="T28" fmla="*/ 2914 w 911"/>
              <a:gd name="T29" fmla="*/ 209686 h 5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11"/>
              <a:gd name="T46" fmla="*/ 0 h 500"/>
              <a:gd name="T47" fmla="*/ 911 w 911"/>
              <a:gd name="T48" fmla="*/ 500 h 5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11" h="500">
                <a:moveTo>
                  <a:pt x="4" y="313"/>
                </a:moveTo>
                <a:cubicBezTo>
                  <a:pt x="62" y="331"/>
                  <a:pt x="108" y="373"/>
                  <a:pt x="163" y="397"/>
                </a:cubicBezTo>
                <a:cubicBezTo>
                  <a:pt x="195" y="433"/>
                  <a:pt x="280" y="457"/>
                  <a:pt x="326" y="472"/>
                </a:cubicBezTo>
                <a:cubicBezTo>
                  <a:pt x="333" y="474"/>
                  <a:pt x="437" y="500"/>
                  <a:pt x="445" y="499"/>
                </a:cubicBezTo>
                <a:cubicBezTo>
                  <a:pt x="474" y="498"/>
                  <a:pt x="525" y="455"/>
                  <a:pt x="554" y="463"/>
                </a:cubicBezTo>
                <a:cubicBezTo>
                  <a:pt x="571" y="467"/>
                  <a:pt x="702" y="453"/>
                  <a:pt x="719" y="453"/>
                </a:cubicBezTo>
                <a:cubicBezTo>
                  <a:pt x="728" y="453"/>
                  <a:pt x="837" y="343"/>
                  <a:pt x="847" y="344"/>
                </a:cubicBezTo>
                <a:cubicBezTo>
                  <a:pt x="911" y="358"/>
                  <a:pt x="856" y="243"/>
                  <a:pt x="893" y="216"/>
                </a:cubicBezTo>
                <a:cubicBezTo>
                  <a:pt x="902" y="199"/>
                  <a:pt x="833" y="60"/>
                  <a:pt x="838" y="42"/>
                </a:cubicBezTo>
                <a:cubicBezTo>
                  <a:pt x="848" y="0"/>
                  <a:pt x="545" y="87"/>
                  <a:pt x="417" y="170"/>
                </a:cubicBezTo>
                <a:cubicBezTo>
                  <a:pt x="335" y="124"/>
                  <a:pt x="298" y="234"/>
                  <a:pt x="191" y="218"/>
                </a:cubicBezTo>
                <a:cubicBezTo>
                  <a:pt x="161" y="214"/>
                  <a:pt x="139" y="205"/>
                  <a:pt x="108" y="208"/>
                </a:cubicBezTo>
                <a:cubicBezTo>
                  <a:pt x="69" y="196"/>
                  <a:pt x="40" y="215"/>
                  <a:pt x="8" y="237"/>
                </a:cubicBezTo>
                <a:cubicBezTo>
                  <a:pt x="6" y="245"/>
                  <a:pt x="0" y="254"/>
                  <a:pt x="1" y="262"/>
                </a:cubicBezTo>
                <a:cubicBezTo>
                  <a:pt x="11" y="320"/>
                  <a:pt x="45" y="320"/>
                  <a:pt x="4" y="313"/>
                </a:cubicBezTo>
                <a:close/>
              </a:path>
            </a:pathLst>
          </a:custGeom>
          <a:solidFill>
            <a:srgbClr val="0000FF"/>
          </a:solidFill>
          <a:ln w="12700" cap="sq">
            <a:solidFill>
              <a:schemeClr val="tx1"/>
            </a:solidFill>
            <a:round/>
            <a:headEnd type="none" w="sm" len="sm"/>
            <a:tailEnd type="none" w="sm" len="sm"/>
          </a:ln>
        </p:spPr>
        <p:txBody>
          <a:bodyPr wrap="none" anchor="ctr"/>
          <a:lstStyle/>
          <a:p>
            <a:endParaRPr lang="en-US"/>
          </a:p>
        </p:txBody>
      </p:sp>
      <p:sp>
        <p:nvSpPr>
          <p:cNvPr id="4143" name="Oval 1092"/>
          <p:cNvSpPr>
            <a:spLocks noChangeArrowheads="1"/>
          </p:cNvSpPr>
          <p:nvPr/>
        </p:nvSpPr>
        <p:spPr bwMode="auto">
          <a:xfrm>
            <a:off x="7985125" y="3086100"/>
            <a:ext cx="139700" cy="130175"/>
          </a:xfrm>
          <a:prstGeom prst="ellipse">
            <a:avLst/>
          </a:prstGeom>
          <a:solidFill>
            <a:srgbClr val="6699FF"/>
          </a:solidFill>
          <a:ln w="12700" cap="sq">
            <a:solidFill>
              <a:schemeClr val="tx1"/>
            </a:solidFill>
            <a:round/>
            <a:headEnd type="none" w="sm" len="sm"/>
            <a:tailEnd type="none" w="sm" len="sm"/>
          </a:ln>
        </p:spPr>
        <p:txBody>
          <a:bodyPr wrap="none" anchor="ctr"/>
          <a:lstStyle/>
          <a:p>
            <a:endParaRPr lang="en-US"/>
          </a:p>
        </p:txBody>
      </p:sp>
      <p:sp>
        <p:nvSpPr>
          <p:cNvPr id="4144" name="Oval 1093"/>
          <p:cNvSpPr>
            <a:spLocks noChangeArrowheads="1"/>
          </p:cNvSpPr>
          <p:nvPr/>
        </p:nvSpPr>
        <p:spPr bwMode="auto">
          <a:xfrm>
            <a:off x="8439150" y="2668588"/>
            <a:ext cx="139700" cy="128587"/>
          </a:xfrm>
          <a:prstGeom prst="ellipse">
            <a:avLst/>
          </a:prstGeom>
          <a:solidFill>
            <a:srgbClr val="6699FF"/>
          </a:solidFill>
          <a:ln w="12700" cap="sq">
            <a:solidFill>
              <a:schemeClr val="tx1"/>
            </a:solidFill>
            <a:round/>
            <a:headEnd type="none" w="sm" len="sm"/>
            <a:tailEnd type="none" w="sm" len="sm"/>
          </a:ln>
        </p:spPr>
        <p:txBody>
          <a:bodyPr wrap="none" anchor="ctr"/>
          <a:lstStyle/>
          <a:p>
            <a:endParaRPr lang="en-US"/>
          </a:p>
        </p:txBody>
      </p:sp>
      <p:sp>
        <p:nvSpPr>
          <p:cNvPr id="4145" name="Freeform 1095"/>
          <p:cNvSpPr>
            <a:spLocks/>
          </p:cNvSpPr>
          <p:nvPr/>
        </p:nvSpPr>
        <p:spPr bwMode="auto">
          <a:xfrm>
            <a:off x="7335838" y="4876800"/>
            <a:ext cx="436562" cy="325438"/>
          </a:xfrm>
          <a:custGeom>
            <a:avLst/>
            <a:gdLst>
              <a:gd name="T0" fmla="*/ 369887 w 275"/>
              <a:gd name="T1" fmla="*/ 0 h 205"/>
              <a:gd name="T2" fmla="*/ 414337 w 275"/>
              <a:gd name="T3" fmla="*/ 188913 h 205"/>
              <a:gd name="T4" fmla="*/ 239712 w 275"/>
              <a:gd name="T5" fmla="*/ 320675 h 205"/>
              <a:gd name="T6" fmla="*/ 36512 w 275"/>
              <a:gd name="T7" fmla="*/ 219075 h 205"/>
              <a:gd name="T8" fmla="*/ 22225 w 275"/>
              <a:gd name="T9" fmla="*/ 15875 h 205"/>
              <a:gd name="T10" fmla="*/ 0 60000 65536"/>
              <a:gd name="T11" fmla="*/ 0 60000 65536"/>
              <a:gd name="T12" fmla="*/ 0 60000 65536"/>
              <a:gd name="T13" fmla="*/ 0 60000 65536"/>
              <a:gd name="T14" fmla="*/ 0 60000 65536"/>
              <a:gd name="T15" fmla="*/ 0 w 275"/>
              <a:gd name="T16" fmla="*/ 0 h 205"/>
              <a:gd name="T17" fmla="*/ 275 w 275"/>
              <a:gd name="T18" fmla="*/ 205 h 205"/>
            </a:gdLst>
            <a:ahLst/>
            <a:cxnLst>
              <a:cxn ang="T10">
                <a:pos x="T0" y="T1"/>
              </a:cxn>
              <a:cxn ang="T11">
                <a:pos x="T2" y="T3"/>
              </a:cxn>
              <a:cxn ang="T12">
                <a:pos x="T4" y="T5"/>
              </a:cxn>
              <a:cxn ang="T13">
                <a:pos x="T6" y="T7"/>
              </a:cxn>
              <a:cxn ang="T14">
                <a:pos x="T8" y="T9"/>
              </a:cxn>
            </a:cxnLst>
            <a:rect l="T15" t="T16" r="T17" b="T18"/>
            <a:pathLst>
              <a:path w="275" h="205">
                <a:moveTo>
                  <a:pt x="233" y="0"/>
                </a:moveTo>
                <a:cubicBezTo>
                  <a:pt x="238" y="20"/>
                  <a:pt x="275" y="85"/>
                  <a:pt x="261" y="119"/>
                </a:cubicBezTo>
                <a:cubicBezTo>
                  <a:pt x="247" y="153"/>
                  <a:pt x="191" y="199"/>
                  <a:pt x="151" y="202"/>
                </a:cubicBezTo>
                <a:cubicBezTo>
                  <a:pt x="111" y="205"/>
                  <a:pt x="46" y="170"/>
                  <a:pt x="23" y="138"/>
                </a:cubicBezTo>
                <a:cubicBezTo>
                  <a:pt x="0" y="106"/>
                  <a:pt x="16" y="37"/>
                  <a:pt x="14" y="10"/>
                </a:cubicBezTo>
              </a:path>
            </a:pathLst>
          </a:custGeom>
          <a:noFill/>
          <a:ln w="28575" cap="sq">
            <a:solidFill>
              <a:schemeClr val="tx2"/>
            </a:solidFill>
            <a:round/>
            <a:headEnd/>
            <a:tailEnd type="stealth" w="med" len="lg"/>
          </a:ln>
        </p:spPr>
        <p:txBody>
          <a:bodyPr wrap="none" anchor="ctr"/>
          <a:lstStyle/>
          <a:p>
            <a:endParaRPr lang="en-US"/>
          </a:p>
        </p:txBody>
      </p:sp>
      <p:graphicFrame>
        <p:nvGraphicFramePr>
          <p:cNvPr id="4098" name="Object 1024"/>
          <p:cNvGraphicFramePr>
            <a:graphicFrameLocks noChangeAspect="1"/>
          </p:cNvGraphicFramePr>
          <p:nvPr/>
        </p:nvGraphicFramePr>
        <p:xfrm>
          <a:off x="4219575" y="5195888"/>
          <a:ext cx="762000" cy="595312"/>
        </p:xfrm>
        <a:graphic>
          <a:graphicData uri="http://schemas.openxmlformats.org/presentationml/2006/ole">
            <mc:AlternateContent xmlns:mc="http://schemas.openxmlformats.org/markup-compatibility/2006">
              <mc:Choice xmlns:v="urn:schemas-microsoft-com:vml" Requires="v">
                <p:oleObj spid="_x0000_s50738" name="Equation" r:id="rId4" imgW="330120" imgH="241200" progId="Equation.3">
                  <p:embed/>
                </p:oleObj>
              </mc:Choice>
              <mc:Fallback>
                <p:oleObj name="Equation" r:id="rId4" imgW="33012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9575" y="5195888"/>
                        <a:ext cx="762000" cy="595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1025"/>
          <p:cNvGraphicFramePr>
            <a:graphicFrameLocks noChangeAspect="1"/>
          </p:cNvGraphicFramePr>
          <p:nvPr/>
        </p:nvGraphicFramePr>
        <p:xfrm>
          <a:off x="2386013" y="5157788"/>
          <a:ext cx="585787" cy="595312"/>
        </p:xfrm>
        <a:graphic>
          <a:graphicData uri="http://schemas.openxmlformats.org/presentationml/2006/ole">
            <mc:AlternateContent xmlns:mc="http://schemas.openxmlformats.org/markup-compatibility/2006">
              <mc:Choice xmlns:v="urn:schemas-microsoft-com:vml" Requires="v">
                <p:oleObj spid="_x0000_s50739" name="Equation" r:id="rId6" imgW="253800" imgH="241200" progId="Equation.3">
                  <p:embed/>
                </p:oleObj>
              </mc:Choice>
              <mc:Fallback>
                <p:oleObj name="Equation" r:id="rId6" imgW="253800" imgH="241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6013" y="5157788"/>
                        <a:ext cx="585787" cy="595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1026"/>
          <p:cNvGraphicFramePr>
            <a:graphicFrameLocks noChangeAspect="1"/>
          </p:cNvGraphicFramePr>
          <p:nvPr/>
        </p:nvGraphicFramePr>
        <p:xfrm>
          <a:off x="6097588" y="5187950"/>
          <a:ext cx="1055687" cy="627063"/>
        </p:xfrm>
        <a:graphic>
          <a:graphicData uri="http://schemas.openxmlformats.org/presentationml/2006/ole">
            <mc:AlternateContent xmlns:mc="http://schemas.openxmlformats.org/markup-compatibility/2006">
              <mc:Choice xmlns:v="urn:schemas-microsoft-com:vml" Requires="v">
                <p:oleObj spid="_x0000_s50740" name="Equation" r:id="rId8" imgW="457200" imgH="253800" progId="Equation.3">
                  <p:embed/>
                </p:oleObj>
              </mc:Choice>
              <mc:Fallback>
                <p:oleObj name="Equation" r:id="rId8" imgW="457200" imgH="253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7588" y="5187950"/>
                        <a:ext cx="1055687" cy="627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105"/>
          <p:cNvGrpSpPr>
            <a:grpSpLocks/>
          </p:cNvGrpSpPr>
          <p:nvPr/>
        </p:nvGrpSpPr>
        <p:grpSpPr bwMode="auto">
          <a:xfrm>
            <a:off x="152400" y="1704975"/>
            <a:ext cx="2133600" cy="1892300"/>
            <a:chOff x="96" y="1074"/>
            <a:chExt cx="1344" cy="1192"/>
          </a:xfrm>
        </p:grpSpPr>
        <p:grpSp>
          <p:nvGrpSpPr>
            <p:cNvPr id="3" name="Group 1079"/>
            <p:cNvGrpSpPr>
              <a:grpSpLocks/>
            </p:cNvGrpSpPr>
            <p:nvPr/>
          </p:nvGrpSpPr>
          <p:grpSpPr bwMode="auto">
            <a:xfrm>
              <a:off x="96" y="1074"/>
              <a:ext cx="1344" cy="1038"/>
              <a:chOff x="3696" y="1440"/>
              <a:chExt cx="1680" cy="1326"/>
            </a:xfrm>
          </p:grpSpPr>
          <p:sp>
            <p:nvSpPr>
              <p:cNvPr id="4154" name="Line 1033"/>
              <p:cNvSpPr>
                <a:spLocks noChangeShapeType="1"/>
              </p:cNvSpPr>
              <p:nvPr/>
            </p:nvSpPr>
            <p:spPr bwMode="auto">
              <a:xfrm>
                <a:off x="4633" y="1988"/>
                <a:ext cx="0" cy="0"/>
              </a:xfrm>
              <a:prstGeom prst="line">
                <a:avLst/>
              </a:prstGeom>
              <a:noFill/>
              <a:ln w="12700" cap="sq">
                <a:solidFill>
                  <a:schemeClr val="tx2"/>
                </a:solidFill>
                <a:round/>
                <a:headEnd type="none" w="sm" len="sm"/>
                <a:tailEnd type="none" w="sm" len="sm"/>
              </a:ln>
            </p:spPr>
            <p:txBody>
              <a:bodyPr wrap="none" anchor="ctr"/>
              <a:lstStyle/>
              <a:p>
                <a:endParaRPr lang="en-US"/>
              </a:p>
            </p:txBody>
          </p:sp>
          <p:sp>
            <p:nvSpPr>
              <p:cNvPr id="4155" name="Freeform 1034"/>
              <p:cNvSpPr>
                <a:spLocks/>
              </p:cNvSpPr>
              <p:nvPr/>
            </p:nvSpPr>
            <p:spPr bwMode="auto">
              <a:xfrm>
                <a:off x="3696" y="1876"/>
                <a:ext cx="783" cy="772"/>
              </a:xfrm>
              <a:custGeom>
                <a:avLst/>
                <a:gdLst>
                  <a:gd name="T0" fmla="*/ 125 w 1367"/>
                  <a:gd name="T1" fmla="*/ 10 h 1430"/>
                  <a:gd name="T2" fmla="*/ 176 w 1367"/>
                  <a:gd name="T3" fmla="*/ 45 h 1430"/>
                  <a:gd name="T4" fmla="*/ 214 w 1367"/>
                  <a:gd name="T5" fmla="*/ 76 h 1430"/>
                  <a:gd name="T6" fmla="*/ 242 w 1367"/>
                  <a:gd name="T7" fmla="*/ 111 h 1430"/>
                  <a:gd name="T8" fmla="*/ 316 w 1367"/>
                  <a:gd name="T9" fmla="*/ 177 h 1430"/>
                  <a:gd name="T10" fmla="*/ 362 w 1367"/>
                  <a:gd name="T11" fmla="*/ 221 h 1430"/>
                  <a:gd name="T12" fmla="*/ 423 w 1367"/>
                  <a:gd name="T13" fmla="*/ 313 h 1430"/>
                  <a:gd name="T14" fmla="*/ 441 w 1367"/>
                  <a:gd name="T15" fmla="*/ 339 h 1430"/>
                  <a:gd name="T16" fmla="*/ 450 w 1367"/>
                  <a:gd name="T17" fmla="*/ 352 h 1430"/>
                  <a:gd name="T18" fmla="*/ 539 w 1367"/>
                  <a:gd name="T19" fmla="*/ 479 h 1430"/>
                  <a:gd name="T20" fmla="*/ 566 w 1367"/>
                  <a:gd name="T21" fmla="*/ 518 h 1430"/>
                  <a:gd name="T22" fmla="*/ 608 w 1367"/>
                  <a:gd name="T23" fmla="*/ 549 h 1430"/>
                  <a:gd name="T24" fmla="*/ 766 w 1367"/>
                  <a:gd name="T25" fmla="*/ 658 h 1430"/>
                  <a:gd name="T26" fmla="*/ 780 w 1367"/>
                  <a:gd name="T27" fmla="*/ 685 h 1430"/>
                  <a:gd name="T28" fmla="*/ 753 w 1367"/>
                  <a:gd name="T29" fmla="*/ 715 h 1430"/>
                  <a:gd name="T30" fmla="*/ 729 w 1367"/>
                  <a:gd name="T31" fmla="*/ 728 h 1430"/>
                  <a:gd name="T32" fmla="*/ 701 w 1367"/>
                  <a:gd name="T33" fmla="*/ 746 h 1430"/>
                  <a:gd name="T34" fmla="*/ 590 w 1367"/>
                  <a:gd name="T35" fmla="*/ 772 h 1430"/>
                  <a:gd name="T36" fmla="*/ 478 w 1367"/>
                  <a:gd name="T37" fmla="*/ 763 h 1430"/>
                  <a:gd name="T38" fmla="*/ 385 w 1367"/>
                  <a:gd name="T39" fmla="*/ 711 h 1430"/>
                  <a:gd name="T40" fmla="*/ 302 w 1367"/>
                  <a:gd name="T41" fmla="*/ 632 h 1430"/>
                  <a:gd name="T42" fmla="*/ 251 w 1367"/>
                  <a:gd name="T43" fmla="*/ 579 h 1430"/>
                  <a:gd name="T44" fmla="*/ 223 w 1367"/>
                  <a:gd name="T45" fmla="*/ 545 h 1430"/>
                  <a:gd name="T46" fmla="*/ 181 w 1367"/>
                  <a:gd name="T47" fmla="*/ 510 h 1430"/>
                  <a:gd name="T48" fmla="*/ 148 w 1367"/>
                  <a:gd name="T49" fmla="*/ 470 h 1430"/>
                  <a:gd name="T50" fmla="*/ 112 w 1367"/>
                  <a:gd name="T51" fmla="*/ 413 h 1430"/>
                  <a:gd name="T52" fmla="*/ 88 w 1367"/>
                  <a:gd name="T53" fmla="*/ 383 h 1430"/>
                  <a:gd name="T54" fmla="*/ 65 w 1367"/>
                  <a:gd name="T55" fmla="*/ 343 h 1430"/>
                  <a:gd name="T56" fmla="*/ 28 w 1367"/>
                  <a:gd name="T57" fmla="*/ 282 h 1430"/>
                  <a:gd name="T58" fmla="*/ 0 w 1367"/>
                  <a:gd name="T59" fmla="*/ 159 h 1430"/>
                  <a:gd name="T60" fmla="*/ 5 w 1367"/>
                  <a:gd name="T61" fmla="*/ 107 h 1430"/>
                  <a:gd name="T62" fmla="*/ 42 w 1367"/>
                  <a:gd name="T63" fmla="*/ 50 h 1430"/>
                  <a:gd name="T64" fmla="*/ 79 w 1367"/>
                  <a:gd name="T65" fmla="*/ 24 h 1430"/>
                  <a:gd name="T66" fmla="*/ 125 w 1367"/>
                  <a:gd name="T67" fmla="*/ 10 h 143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67"/>
                  <a:gd name="T103" fmla="*/ 0 h 1430"/>
                  <a:gd name="T104" fmla="*/ 1367 w 1367"/>
                  <a:gd name="T105" fmla="*/ 1430 h 143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67" h="1430">
                    <a:moveTo>
                      <a:pt x="219" y="19"/>
                    </a:moveTo>
                    <a:cubicBezTo>
                      <a:pt x="250" y="41"/>
                      <a:pt x="273" y="67"/>
                      <a:pt x="308" y="84"/>
                    </a:cubicBezTo>
                    <a:cubicBezTo>
                      <a:pt x="328" y="106"/>
                      <a:pt x="354" y="118"/>
                      <a:pt x="373" y="141"/>
                    </a:cubicBezTo>
                    <a:cubicBezTo>
                      <a:pt x="390" y="161"/>
                      <a:pt x="403" y="188"/>
                      <a:pt x="422" y="206"/>
                    </a:cubicBezTo>
                    <a:cubicBezTo>
                      <a:pt x="464" y="247"/>
                      <a:pt x="509" y="286"/>
                      <a:pt x="551" y="328"/>
                    </a:cubicBezTo>
                    <a:cubicBezTo>
                      <a:pt x="577" y="354"/>
                      <a:pt x="611" y="379"/>
                      <a:pt x="632" y="409"/>
                    </a:cubicBezTo>
                    <a:cubicBezTo>
                      <a:pt x="671" y="465"/>
                      <a:pt x="706" y="520"/>
                      <a:pt x="738" y="579"/>
                    </a:cubicBezTo>
                    <a:cubicBezTo>
                      <a:pt x="747" y="596"/>
                      <a:pt x="759" y="612"/>
                      <a:pt x="770" y="628"/>
                    </a:cubicBezTo>
                    <a:cubicBezTo>
                      <a:pt x="775" y="636"/>
                      <a:pt x="786" y="652"/>
                      <a:pt x="786" y="652"/>
                    </a:cubicBezTo>
                    <a:cubicBezTo>
                      <a:pt x="811" y="742"/>
                      <a:pt x="876" y="822"/>
                      <a:pt x="941" y="887"/>
                    </a:cubicBezTo>
                    <a:cubicBezTo>
                      <a:pt x="962" y="908"/>
                      <a:pt x="973" y="936"/>
                      <a:pt x="989" y="960"/>
                    </a:cubicBezTo>
                    <a:cubicBezTo>
                      <a:pt x="994" y="968"/>
                      <a:pt x="1051" y="1011"/>
                      <a:pt x="1062" y="1017"/>
                    </a:cubicBezTo>
                    <a:cubicBezTo>
                      <a:pt x="1160" y="1073"/>
                      <a:pt x="1273" y="1122"/>
                      <a:pt x="1338" y="1219"/>
                    </a:cubicBezTo>
                    <a:cubicBezTo>
                      <a:pt x="1344" y="1236"/>
                      <a:pt x="1359" y="1250"/>
                      <a:pt x="1362" y="1268"/>
                    </a:cubicBezTo>
                    <a:cubicBezTo>
                      <a:pt x="1367" y="1297"/>
                      <a:pt x="1335" y="1318"/>
                      <a:pt x="1314" y="1325"/>
                    </a:cubicBezTo>
                    <a:cubicBezTo>
                      <a:pt x="1273" y="1363"/>
                      <a:pt x="1323" y="1321"/>
                      <a:pt x="1273" y="1349"/>
                    </a:cubicBezTo>
                    <a:cubicBezTo>
                      <a:pt x="1256" y="1359"/>
                      <a:pt x="1243" y="1376"/>
                      <a:pt x="1224" y="1382"/>
                    </a:cubicBezTo>
                    <a:cubicBezTo>
                      <a:pt x="1160" y="1403"/>
                      <a:pt x="1097" y="1417"/>
                      <a:pt x="1030" y="1430"/>
                    </a:cubicBezTo>
                    <a:cubicBezTo>
                      <a:pt x="1025" y="1430"/>
                      <a:pt x="879" y="1427"/>
                      <a:pt x="835" y="1414"/>
                    </a:cubicBezTo>
                    <a:cubicBezTo>
                      <a:pt x="772" y="1395"/>
                      <a:pt x="724" y="1355"/>
                      <a:pt x="673" y="1317"/>
                    </a:cubicBezTo>
                    <a:cubicBezTo>
                      <a:pt x="638" y="1262"/>
                      <a:pt x="573" y="1218"/>
                      <a:pt x="527" y="1171"/>
                    </a:cubicBezTo>
                    <a:cubicBezTo>
                      <a:pt x="495" y="1139"/>
                      <a:pt x="475" y="1099"/>
                      <a:pt x="438" y="1073"/>
                    </a:cubicBezTo>
                    <a:cubicBezTo>
                      <a:pt x="424" y="1052"/>
                      <a:pt x="406" y="1026"/>
                      <a:pt x="389" y="1009"/>
                    </a:cubicBezTo>
                    <a:cubicBezTo>
                      <a:pt x="360" y="979"/>
                      <a:pt x="341" y="983"/>
                      <a:pt x="316" y="944"/>
                    </a:cubicBezTo>
                    <a:cubicBezTo>
                      <a:pt x="299" y="917"/>
                      <a:pt x="282" y="893"/>
                      <a:pt x="259" y="871"/>
                    </a:cubicBezTo>
                    <a:cubicBezTo>
                      <a:pt x="241" y="834"/>
                      <a:pt x="218" y="800"/>
                      <a:pt x="195" y="765"/>
                    </a:cubicBezTo>
                    <a:cubicBezTo>
                      <a:pt x="182" y="746"/>
                      <a:pt x="154" y="709"/>
                      <a:pt x="154" y="709"/>
                    </a:cubicBezTo>
                    <a:cubicBezTo>
                      <a:pt x="130" y="635"/>
                      <a:pt x="173" y="759"/>
                      <a:pt x="113" y="636"/>
                    </a:cubicBezTo>
                    <a:cubicBezTo>
                      <a:pt x="94" y="597"/>
                      <a:pt x="73" y="558"/>
                      <a:pt x="49" y="522"/>
                    </a:cubicBezTo>
                    <a:cubicBezTo>
                      <a:pt x="32" y="446"/>
                      <a:pt x="11" y="373"/>
                      <a:pt x="0" y="295"/>
                    </a:cubicBezTo>
                    <a:cubicBezTo>
                      <a:pt x="3" y="263"/>
                      <a:pt x="3" y="230"/>
                      <a:pt x="8" y="198"/>
                    </a:cubicBezTo>
                    <a:cubicBezTo>
                      <a:pt x="17" y="145"/>
                      <a:pt x="43" y="131"/>
                      <a:pt x="73" y="92"/>
                    </a:cubicBezTo>
                    <a:cubicBezTo>
                      <a:pt x="94" y="65"/>
                      <a:pt x="104" y="55"/>
                      <a:pt x="138" y="44"/>
                    </a:cubicBezTo>
                    <a:cubicBezTo>
                      <a:pt x="156" y="32"/>
                      <a:pt x="200" y="0"/>
                      <a:pt x="219" y="19"/>
                    </a:cubicBezTo>
                    <a:close/>
                  </a:path>
                </a:pathLst>
              </a:custGeom>
              <a:solidFill>
                <a:srgbClr val="0000FF"/>
              </a:solidFill>
              <a:ln w="12700" cap="sq">
                <a:solidFill>
                  <a:schemeClr val="tx1"/>
                </a:solidFill>
                <a:round/>
                <a:headEnd type="none" w="sm" len="sm"/>
                <a:tailEnd type="none" w="sm" len="sm"/>
              </a:ln>
            </p:spPr>
            <p:txBody>
              <a:bodyPr wrap="none" anchor="ctr"/>
              <a:lstStyle/>
              <a:p>
                <a:endParaRPr lang="en-US"/>
              </a:p>
            </p:txBody>
          </p:sp>
          <p:sp>
            <p:nvSpPr>
              <p:cNvPr id="4156" name="Oval 1035"/>
              <p:cNvSpPr>
                <a:spLocks noChangeArrowheads="1"/>
              </p:cNvSpPr>
              <p:nvPr/>
            </p:nvSpPr>
            <p:spPr bwMode="auto">
              <a:xfrm>
                <a:off x="4001" y="2040"/>
                <a:ext cx="110" cy="104"/>
              </a:xfrm>
              <a:prstGeom prst="ellipse">
                <a:avLst/>
              </a:prstGeom>
              <a:solidFill>
                <a:srgbClr val="6699FF"/>
              </a:solidFill>
              <a:ln w="12700" cap="sq">
                <a:solidFill>
                  <a:srgbClr val="0000FF"/>
                </a:solidFill>
                <a:round/>
                <a:headEnd type="none" w="sm" len="sm"/>
                <a:tailEnd type="none" w="sm" len="sm"/>
              </a:ln>
            </p:spPr>
            <p:txBody>
              <a:bodyPr wrap="none" anchor="ctr"/>
              <a:lstStyle/>
              <a:p>
                <a:endParaRPr kumimoji="0" lang="en-US">
                  <a:solidFill>
                    <a:srgbClr val="0000FF"/>
                  </a:solidFill>
                </a:endParaRPr>
              </a:p>
            </p:txBody>
          </p:sp>
          <p:sp>
            <p:nvSpPr>
              <p:cNvPr id="4157" name="Freeform 1036"/>
              <p:cNvSpPr>
                <a:spLocks/>
              </p:cNvSpPr>
              <p:nvPr/>
            </p:nvSpPr>
            <p:spPr bwMode="auto">
              <a:xfrm rot="272542">
                <a:off x="3754" y="1440"/>
                <a:ext cx="1427" cy="1142"/>
              </a:xfrm>
              <a:custGeom>
                <a:avLst/>
                <a:gdLst>
                  <a:gd name="T0" fmla="*/ 70 w 2490"/>
                  <a:gd name="T1" fmla="*/ 214 h 2114"/>
                  <a:gd name="T2" fmla="*/ 154 w 2490"/>
                  <a:gd name="T3" fmla="*/ 253 h 2114"/>
                  <a:gd name="T4" fmla="*/ 218 w 2490"/>
                  <a:gd name="T5" fmla="*/ 314 h 2114"/>
                  <a:gd name="T6" fmla="*/ 269 w 2490"/>
                  <a:gd name="T7" fmla="*/ 358 h 2114"/>
                  <a:gd name="T8" fmla="*/ 311 w 2490"/>
                  <a:gd name="T9" fmla="*/ 411 h 2114"/>
                  <a:gd name="T10" fmla="*/ 339 w 2490"/>
                  <a:gd name="T11" fmla="*/ 468 h 2114"/>
                  <a:gd name="T12" fmla="*/ 363 w 2490"/>
                  <a:gd name="T13" fmla="*/ 520 h 2114"/>
                  <a:gd name="T14" fmla="*/ 405 w 2490"/>
                  <a:gd name="T15" fmla="*/ 621 h 2114"/>
                  <a:gd name="T16" fmla="*/ 493 w 2490"/>
                  <a:gd name="T17" fmla="*/ 753 h 2114"/>
                  <a:gd name="T18" fmla="*/ 530 w 2490"/>
                  <a:gd name="T19" fmla="*/ 814 h 2114"/>
                  <a:gd name="T20" fmla="*/ 595 w 2490"/>
                  <a:gd name="T21" fmla="*/ 888 h 2114"/>
                  <a:gd name="T22" fmla="*/ 623 w 2490"/>
                  <a:gd name="T23" fmla="*/ 919 h 2114"/>
                  <a:gd name="T24" fmla="*/ 692 w 2490"/>
                  <a:gd name="T25" fmla="*/ 954 h 2114"/>
                  <a:gd name="T26" fmla="*/ 786 w 2490"/>
                  <a:gd name="T27" fmla="*/ 1011 h 2114"/>
                  <a:gd name="T28" fmla="*/ 879 w 2490"/>
                  <a:gd name="T29" fmla="*/ 1063 h 2114"/>
                  <a:gd name="T30" fmla="*/ 967 w 2490"/>
                  <a:gd name="T31" fmla="*/ 1094 h 2114"/>
                  <a:gd name="T32" fmla="*/ 1027 w 2490"/>
                  <a:gd name="T33" fmla="*/ 1116 h 2114"/>
                  <a:gd name="T34" fmla="*/ 1073 w 2490"/>
                  <a:gd name="T35" fmla="*/ 1133 h 2114"/>
                  <a:gd name="T36" fmla="*/ 1134 w 2490"/>
                  <a:gd name="T37" fmla="*/ 1142 h 2114"/>
                  <a:gd name="T38" fmla="*/ 1185 w 2490"/>
                  <a:gd name="T39" fmla="*/ 1112 h 2114"/>
                  <a:gd name="T40" fmla="*/ 1171 w 2490"/>
                  <a:gd name="T41" fmla="*/ 998 h 2114"/>
                  <a:gd name="T42" fmla="*/ 1162 w 2490"/>
                  <a:gd name="T43" fmla="*/ 989 h 2114"/>
                  <a:gd name="T44" fmla="*/ 1139 w 2490"/>
                  <a:gd name="T45" fmla="*/ 967 h 2114"/>
                  <a:gd name="T46" fmla="*/ 1055 w 2490"/>
                  <a:gd name="T47" fmla="*/ 928 h 2114"/>
                  <a:gd name="T48" fmla="*/ 1041 w 2490"/>
                  <a:gd name="T49" fmla="*/ 919 h 2114"/>
                  <a:gd name="T50" fmla="*/ 1027 w 2490"/>
                  <a:gd name="T51" fmla="*/ 915 h 2114"/>
                  <a:gd name="T52" fmla="*/ 981 w 2490"/>
                  <a:gd name="T53" fmla="*/ 897 h 2114"/>
                  <a:gd name="T54" fmla="*/ 952 w 2490"/>
                  <a:gd name="T55" fmla="*/ 888 h 2114"/>
                  <a:gd name="T56" fmla="*/ 916 w 2490"/>
                  <a:gd name="T57" fmla="*/ 862 h 2114"/>
                  <a:gd name="T58" fmla="*/ 943 w 2490"/>
                  <a:gd name="T59" fmla="*/ 744 h 2114"/>
                  <a:gd name="T60" fmla="*/ 994 w 2490"/>
                  <a:gd name="T61" fmla="*/ 722 h 2114"/>
                  <a:gd name="T62" fmla="*/ 1190 w 2490"/>
                  <a:gd name="T63" fmla="*/ 691 h 2114"/>
                  <a:gd name="T64" fmla="*/ 1375 w 2490"/>
                  <a:gd name="T65" fmla="*/ 669 h 2114"/>
                  <a:gd name="T66" fmla="*/ 1427 w 2490"/>
                  <a:gd name="T67" fmla="*/ 573 h 2114"/>
                  <a:gd name="T68" fmla="*/ 1362 w 2490"/>
                  <a:gd name="T69" fmla="*/ 314 h 2114"/>
                  <a:gd name="T70" fmla="*/ 1338 w 2490"/>
                  <a:gd name="T71" fmla="*/ 275 h 2114"/>
                  <a:gd name="T72" fmla="*/ 1245 w 2490"/>
                  <a:gd name="T73" fmla="*/ 192 h 2114"/>
                  <a:gd name="T74" fmla="*/ 1194 w 2490"/>
                  <a:gd name="T75" fmla="*/ 161 h 2114"/>
                  <a:gd name="T76" fmla="*/ 1083 w 2490"/>
                  <a:gd name="T77" fmla="*/ 109 h 2114"/>
                  <a:gd name="T78" fmla="*/ 1041 w 2490"/>
                  <a:gd name="T79" fmla="*/ 96 h 2114"/>
                  <a:gd name="T80" fmla="*/ 952 w 2490"/>
                  <a:gd name="T81" fmla="*/ 65 h 2114"/>
                  <a:gd name="T82" fmla="*/ 711 w 2490"/>
                  <a:gd name="T83" fmla="*/ 12 h 2114"/>
                  <a:gd name="T84" fmla="*/ 144 w 2490"/>
                  <a:gd name="T85" fmla="*/ 43 h 2114"/>
                  <a:gd name="T86" fmla="*/ 84 w 2490"/>
                  <a:gd name="T87" fmla="*/ 61 h 2114"/>
                  <a:gd name="T88" fmla="*/ 19 w 2490"/>
                  <a:gd name="T89" fmla="*/ 100 h 2114"/>
                  <a:gd name="T90" fmla="*/ 9 w 2490"/>
                  <a:gd name="T91" fmla="*/ 109 h 2114"/>
                  <a:gd name="T92" fmla="*/ 0 w 2490"/>
                  <a:gd name="T93" fmla="*/ 135 h 2114"/>
                  <a:gd name="T94" fmla="*/ 23 w 2490"/>
                  <a:gd name="T95" fmla="*/ 170 h 2114"/>
                  <a:gd name="T96" fmla="*/ 70 w 2490"/>
                  <a:gd name="T97" fmla="*/ 214 h 21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90"/>
                  <a:gd name="T148" fmla="*/ 0 h 2114"/>
                  <a:gd name="T149" fmla="*/ 2490 w 2490"/>
                  <a:gd name="T150" fmla="*/ 2114 h 21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90" h="2114">
                    <a:moveTo>
                      <a:pt x="122" y="396"/>
                    </a:moveTo>
                    <a:cubicBezTo>
                      <a:pt x="173" y="409"/>
                      <a:pt x="230" y="431"/>
                      <a:pt x="268" y="469"/>
                    </a:cubicBezTo>
                    <a:cubicBezTo>
                      <a:pt x="306" y="507"/>
                      <a:pt x="335" y="552"/>
                      <a:pt x="381" y="582"/>
                    </a:cubicBezTo>
                    <a:cubicBezTo>
                      <a:pt x="404" y="616"/>
                      <a:pt x="438" y="638"/>
                      <a:pt x="470" y="663"/>
                    </a:cubicBezTo>
                    <a:cubicBezTo>
                      <a:pt x="498" y="685"/>
                      <a:pt x="527" y="728"/>
                      <a:pt x="543" y="760"/>
                    </a:cubicBezTo>
                    <a:cubicBezTo>
                      <a:pt x="560" y="794"/>
                      <a:pt x="578" y="830"/>
                      <a:pt x="592" y="866"/>
                    </a:cubicBezTo>
                    <a:cubicBezTo>
                      <a:pt x="605" y="899"/>
                      <a:pt x="607" y="938"/>
                      <a:pt x="633" y="963"/>
                    </a:cubicBezTo>
                    <a:cubicBezTo>
                      <a:pt x="650" y="1016"/>
                      <a:pt x="667" y="1111"/>
                      <a:pt x="706" y="1150"/>
                    </a:cubicBezTo>
                    <a:cubicBezTo>
                      <a:pt x="732" y="1227"/>
                      <a:pt x="814" y="1324"/>
                      <a:pt x="860" y="1393"/>
                    </a:cubicBezTo>
                    <a:cubicBezTo>
                      <a:pt x="885" y="1430"/>
                      <a:pt x="902" y="1469"/>
                      <a:pt x="925" y="1506"/>
                    </a:cubicBezTo>
                    <a:cubicBezTo>
                      <a:pt x="955" y="1555"/>
                      <a:pt x="1001" y="1600"/>
                      <a:pt x="1038" y="1644"/>
                    </a:cubicBezTo>
                    <a:cubicBezTo>
                      <a:pt x="1055" y="1664"/>
                      <a:pt x="1066" y="1685"/>
                      <a:pt x="1087" y="1701"/>
                    </a:cubicBezTo>
                    <a:cubicBezTo>
                      <a:pt x="1126" y="1730"/>
                      <a:pt x="1171" y="1737"/>
                      <a:pt x="1208" y="1766"/>
                    </a:cubicBezTo>
                    <a:cubicBezTo>
                      <a:pt x="1261" y="1808"/>
                      <a:pt x="1305" y="1850"/>
                      <a:pt x="1371" y="1871"/>
                    </a:cubicBezTo>
                    <a:cubicBezTo>
                      <a:pt x="1425" y="1907"/>
                      <a:pt x="1470" y="1948"/>
                      <a:pt x="1533" y="1968"/>
                    </a:cubicBezTo>
                    <a:cubicBezTo>
                      <a:pt x="1577" y="1999"/>
                      <a:pt x="1635" y="2012"/>
                      <a:pt x="1687" y="2025"/>
                    </a:cubicBezTo>
                    <a:cubicBezTo>
                      <a:pt x="1721" y="2047"/>
                      <a:pt x="1754" y="2055"/>
                      <a:pt x="1792" y="2066"/>
                    </a:cubicBezTo>
                    <a:cubicBezTo>
                      <a:pt x="1820" y="2074"/>
                      <a:pt x="1844" y="2091"/>
                      <a:pt x="1873" y="2098"/>
                    </a:cubicBezTo>
                    <a:cubicBezTo>
                      <a:pt x="1910" y="2107"/>
                      <a:pt x="1941" y="2109"/>
                      <a:pt x="1979" y="2114"/>
                    </a:cubicBezTo>
                    <a:cubicBezTo>
                      <a:pt x="2045" y="2106"/>
                      <a:pt x="2049" y="2114"/>
                      <a:pt x="2068" y="2058"/>
                    </a:cubicBezTo>
                    <a:cubicBezTo>
                      <a:pt x="2059" y="1890"/>
                      <a:pt x="2072" y="1959"/>
                      <a:pt x="2044" y="1847"/>
                    </a:cubicBezTo>
                    <a:cubicBezTo>
                      <a:pt x="2042" y="1839"/>
                      <a:pt x="2033" y="1837"/>
                      <a:pt x="2027" y="1831"/>
                    </a:cubicBezTo>
                    <a:cubicBezTo>
                      <a:pt x="2013" y="1817"/>
                      <a:pt x="2000" y="1804"/>
                      <a:pt x="1987" y="1790"/>
                    </a:cubicBezTo>
                    <a:cubicBezTo>
                      <a:pt x="1947" y="1749"/>
                      <a:pt x="1893" y="1734"/>
                      <a:pt x="1841" y="1717"/>
                    </a:cubicBezTo>
                    <a:cubicBezTo>
                      <a:pt x="1832" y="1714"/>
                      <a:pt x="1826" y="1705"/>
                      <a:pt x="1817" y="1701"/>
                    </a:cubicBezTo>
                    <a:cubicBezTo>
                      <a:pt x="1809" y="1697"/>
                      <a:pt x="1800" y="1696"/>
                      <a:pt x="1792" y="1693"/>
                    </a:cubicBezTo>
                    <a:cubicBezTo>
                      <a:pt x="1764" y="1674"/>
                      <a:pt x="1743" y="1669"/>
                      <a:pt x="1711" y="1660"/>
                    </a:cubicBezTo>
                    <a:cubicBezTo>
                      <a:pt x="1695" y="1655"/>
                      <a:pt x="1662" y="1644"/>
                      <a:pt x="1662" y="1644"/>
                    </a:cubicBezTo>
                    <a:cubicBezTo>
                      <a:pt x="1633" y="1625"/>
                      <a:pt x="1617" y="1625"/>
                      <a:pt x="1598" y="1595"/>
                    </a:cubicBezTo>
                    <a:cubicBezTo>
                      <a:pt x="1610" y="1536"/>
                      <a:pt x="1613" y="1433"/>
                      <a:pt x="1646" y="1377"/>
                    </a:cubicBezTo>
                    <a:cubicBezTo>
                      <a:pt x="1664" y="1347"/>
                      <a:pt x="1705" y="1346"/>
                      <a:pt x="1735" y="1336"/>
                    </a:cubicBezTo>
                    <a:cubicBezTo>
                      <a:pt x="1844" y="1300"/>
                      <a:pt x="1962" y="1291"/>
                      <a:pt x="2076" y="1279"/>
                    </a:cubicBezTo>
                    <a:cubicBezTo>
                      <a:pt x="2152" y="1304"/>
                      <a:pt x="2318" y="1266"/>
                      <a:pt x="2400" y="1239"/>
                    </a:cubicBezTo>
                    <a:cubicBezTo>
                      <a:pt x="2450" y="1192"/>
                      <a:pt x="2472" y="1124"/>
                      <a:pt x="2490" y="1060"/>
                    </a:cubicBezTo>
                    <a:cubicBezTo>
                      <a:pt x="2480" y="907"/>
                      <a:pt x="2473" y="711"/>
                      <a:pt x="2376" y="582"/>
                    </a:cubicBezTo>
                    <a:cubicBezTo>
                      <a:pt x="2366" y="553"/>
                      <a:pt x="2357" y="530"/>
                      <a:pt x="2335" y="509"/>
                    </a:cubicBezTo>
                    <a:cubicBezTo>
                      <a:pt x="2309" y="431"/>
                      <a:pt x="2244" y="390"/>
                      <a:pt x="2173" y="355"/>
                    </a:cubicBezTo>
                    <a:cubicBezTo>
                      <a:pt x="2141" y="339"/>
                      <a:pt x="2114" y="316"/>
                      <a:pt x="2084" y="298"/>
                    </a:cubicBezTo>
                    <a:cubicBezTo>
                      <a:pt x="2020" y="261"/>
                      <a:pt x="1956" y="234"/>
                      <a:pt x="1889" y="201"/>
                    </a:cubicBezTo>
                    <a:cubicBezTo>
                      <a:pt x="1866" y="190"/>
                      <a:pt x="1839" y="189"/>
                      <a:pt x="1817" y="177"/>
                    </a:cubicBezTo>
                    <a:cubicBezTo>
                      <a:pt x="1768" y="152"/>
                      <a:pt x="1711" y="145"/>
                      <a:pt x="1662" y="120"/>
                    </a:cubicBezTo>
                    <a:cubicBezTo>
                      <a:pt x="1543" y="61"/>
                      <a:pt x="1371" y="36"/>
                      <a:pt x="1241" y="23"/>
                    </a:cubicBezTo>
                    <a:cubicBezTo>
                      <a:pt x="919" y="27"/>
                      <a:pt x="571" y="0"/>
                      <a:pt x="251" y="79"/>
                    </a:cubicBezTo>
                    <a:cubicBezTo>
                      <a:pt x="219" y="87"/>
                      <a:pt x="174" y="97"/>
                      <a:pt x="146" y="112"/>
                    </a:cubicBezTo>
                    <a:cubicBezTo>
                      <a:pt x="109" y="132"/>
                      <a:pt x="73" y="172"/>
                      <a:pt x="33" y="185"/>
                    </a:cubicBezTo>
                    <a:cubicBezTo>
                      <a:pt x="27" y="190"/>
                      <a:pt x="20" y="194"/>
                      <a:pt x="16" y="201"/>
                    </a:cubicBezTo>
                    <a:cubicBezTo>
                      <a:pt x="8" y="216"/>
                      <a:pt x="0" y="250"/>
                      <a:pt x="0" y="250"/>
                    </a:cubicBezTo>
                    <a:cubicBezTo>
                      <a:pt x="9" y="277"/>
                      <a:pt x="20" y="294"/>
                      <a:pt x="41" y="314"/>
                    </a:cubicBezTo>
                    <a:cubicBezTo>
                      <a:pt x="52" y="348"/>
                      <a:pt x="84" y="396"/>
                      <a:pt x="122" y="396"/>
                    </a:cubicBezTo>
                    <a:close/>
                  </a:path>
                </a:pathLst>
              </a:custGeom>
              <a:solidFill>
                <a:srgbClr val="FF0000"/>
              </a:solidFill>
              <a:ln w="12700" cap="sq">
                <a:solidFill>
                  <a:schemeClr val="tx1"/>
                </a:solidFill>
                <a:round/>
                <a:headEnd type="none" w="sm" len="sm"/>
                <a:tailEnd type="none" w="sm" len="sm"/>
              </a:ln>
            </p:spPr>
            <p:txBody>
              <a:bodyPr wrap="none" anchor="ctr"/>
              <a:lstStyle/>
              <a:p>
                <a:endParaRPr lang="en-US"/>
              </a:p>
            </p:txBody>
          </p:sp>
          <p:sp>
            <p:nvSpPr>
              <p:cNvPr id="4158" name="Freeform 1037"/>
              <p:cNvSpPr>
                <a:spLocks/>
              </p:cNvSpPr>
              <p:nvPr/>
            </p:nvSpPr>
            <p:spPr bwMode="auto">
              <a:xfrm rot="-3277230">
                <a:off x="4562" y="2530"/>
                <a:ext cx="150" cy="322"/>
              </a:xfrm>
              <a:custGeom>
                <a:avLst/>
                <a:gdLst>
                  <a:gd name="T0" fmla="*/ 1 w 277"/>
                  <a:gd name="T1" fmla="*/ 23 h 563"/>
                  <a:gd name="T2" fmla="*/ 14 w 277"/>
                  <a:gd name="T3" fmla="*/ 125 h 563"/>
                  <a:gd name="T4" fmla="*/ 22 w 277"/>
                  <a:gd name="T5" fmla="*/ 195 h 563"/>
                  <a:gd name="T6" fmla="*/ 31 w 277"/>
                  <a:gd name="T7" fmla="*/ 204 h 563"/>
                  <a:gd name="T8" fmla="*/ 57 w 277"/>
                  <a:gd name="T9" fmla="*/ 246 h 563"/>
                  <a:gd name="T10" fmla="*/ 67 w 277"/>
                  <a:gd name="T11" fmla="*/ 274 h 563"/>
                  <a:gd name="T12" fmla="*/ 75 w 277"/>
                  <a:gd name="T13" fmla="*/ 288 h 563"/>
                  <a:gd name="T14" fmla="*/ 97 w 277"/>
                  <a:gd name="T15" fmla="*/ 320 h 563"/>
                  <a:gd name="T16" fmla="*/ 128 w 277"/>
                  <a:gd name="T17" fmla="*/ 316 h 563"/>
                  <a:gd name="T18" fmla="*/ 150 w 277"/>
                  <a:gd name="T19" fmla="*/ 251 h 563"/>
                  <a:gd name="T20" fmla="*/ 101 w 277"/>
                  <a:gd name="T21" fmla="*/ 79 h 563"/>
                  <a:gd name="T22" fmla="*/ 80 w 277"/>
                  <a:gd name="T23" fmla="*/ 37 h 563"/>
                  <a:gd name="T24" fmla="*/ 36 w 277"/>
                  <a:gd name="T25" fmla="*/ 0 h 563"/>
                  <a:gd name="T26" fmla="*/ 22 w 277"/>
                  <a:gd name="T27" fmla="*/ 5 h 563"/>
                  <a:gd name="T28" fmla="*/ 1 w 277"/>
                  <a:gd name="T29" fmla="*/ 23 h 5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7"/>
                  <a:gd name="T46" fmla="*/ 0 h 563"/>
                  <a:gd name="T47" fmla="*/ 277 w 277"/>
                  <a:gd name="T48" fmla="*/ 563 h 5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7" h="563">
                    <a:moveTo>
                      <a:pt x="1" y="41"/>
                    </a:moveTo>
                    <a:cubicBezTo>
                      <a:pt x="20" y="98"/>
                      <a:pt x="13" y="160"/>
                      <a:pt x="25" y="219"/>
                    </a:cubicBezTo>
                    <a:cubicBezTo>
                      <a:pt x="14" y="266"/>
                      <a:pt x="26" y="295"/>
                      <a:pt x="41" y="341"/>
                    </a:cubicBezTo>
                    <a:cubicBezTo>
                      <a:pt x="43" y="348"/>
                      <a:pt x="53" y="351"/>
                      <a:pt x="58" y="357"/>
                    </a:cubicBezTo>
                    <a:cubicBezTo>
                      <a:pt x="76" y="380"/>
                      <a:pt x="96" y="402"/>
                      <a:pt x="106" y="430"/>
                    </a:cubicBezTo>
                    <a:cubicBezTo>
                      <a:pt x="112" y="446"/>
                      <a:pt x="113" y="465"/>
                      <a:pt x="123" y="479"/>
                    </a:cubicBezTo>
                    <a:cubicBezTo>
                      <a:pt x="128" y="487"/>
                      <a:pt x="135" y="494"/>
                      <a:pt x="139" y="503"/>
                    </a:cubicBezTo>
                    <a:cubicBezTo>
                      <a:pt x="165" y="563"/>
                      <a:pt x="135" y="545"/>
                      <a:pt x="179" y="560"/>
                    </a:cubicBezTo>
                    <a:cubicBezTo>
                      <a:pt x="198" y="557"/>
                      <a:pt x="218" y="559"/>
                      <a:pt x="236" y="552"/>
                    </a:cubicBezTo>
                    <a:cubicBezTo>
                      <a:pt x="276" y="536"/>
                      <a:pt x="268" y="473"/>
                      <a:pt x="277" y="438"/>
                    </a:cubicBezTo>
                    <a:cubicBezTo>
                      <a:pt x="265" y="331"/>
                      <a:pt x="236" y="234"/>
                      <a:pt x="187" y="138"/>
                    </a:cubicBezTo>
                    <a:cubicBezTo>
                      <a:pt x="173" y="111"/>
                      <a:pt x="168" y="88"/>
                      <a:pt x="147" y="65"/>
                    </a:cubicBezTo>
                    <a:cubicBezTo>
                      <a:pt x="134" y="26"/>
                      <a:pt x="102" y="13"/>
                      <a:pt x="66" y="0"/>
                    </a:cubicBezTo>
                    <a:cubicBezTo>
                      <a:pt x="58" y="3"/>
                      <a:pt x="47" y="3"/>
                      <a:pt x="41" y="9"/>
                    </a:cubicBezTo>
                    <a:cubicBezTo>
                      <a:pt x="0" y="50"/>
                      <a:pt x="19" y="78"/>
                      <a:pt x="1" y="41"/>
                    </a:cubicBezTo>
                    <a:close/>
                  </a:path>
                </a:pathLst>
              </a:custGeom>
              <a:solidFill>
                <a:srgbClr val="0000FF"/>
              </a:solidFill>
              <a:ln w="12700" cap="sq">
                <a:solidFill>
                  <a:schemeClr val="tx1"/>
                </a:solidFill>
                <a:round/>
                <a:headEnd type="none" w="sm" len="sm"/>
                <a:tailEnd type="none" w="sm" len="sm"/>
              </a:ln>
            </p:spPr>
            <p:txBody>
              <a:bodyPr wrap="none" anchor="ctr"/>
              <a:lstStyle/>
              <a:p>
                <a:endParaRPr lang="en-US"/>
              </a:p>
            </p:txBody>
          </p:sp>
          <p:sp>
            <p:nvSpPr>
              <p:cNvPr id="4159" name="Freeform 1038"/>
              <p:cNvSpPr>
                <a:spLocks/>
              </p:cNvSpPr>
              <p:nvPr/>
            </p:nvSpPr>
            <p:spPr bwMode="auto">
              <a:xfrm>
                <a:off x="4854" y="2164"/>
                <a:ext cx="522" cy="270"/>
              </a:xfrm>
              <a:custGeom>
                <a:avLst/>
                <a:gdLst>
                  <a:gd name="T0" fmla="*/ 2 w 911"/>
                  <a:gd name="T1" fmla="*/ 169 h 500"/>
                  <a:gd name="T2" fmla="*/ 93 w 911"/>
                  <a:gd name="T3" fmla="*/ 214 h 500"/>
                  <a:gd name="T4" fmla="*/ 187 w 911"/>
                  <a:gd name="T5" fmla="*/ 255 h 500"/>
                  <a:gd name="T6" fmla="*/ 255 w 911"/>
                  <a:gd name="T7" fmla="*/ 269 h 500"/>
                  <a:gd name="T8" fmla="*/ 317 w 911"/>
                  <a:gd name="T9" fmla="*/ 250 h 500"/>
                  <a:gd name="T10" fmla="*/ 412 w 911"/>
                  <a:gd name="T11" fmla="*/ 245 h 500"/>
                  <a:gd name="T12" fmla="*/ 485 w 911"/>
                  <a:gd name="T13" fmla="*/ 186 h 500"/>
                  <a:gd name="T14" fmla="*/ 512 w 911"/>
                  <a:gd name="T15" fmla="*/ 117 h 500"/>
                  <a:gd name="T16" fmla="*/ 480 w 911"/>
                  <a:gd name="T17" fmla="*/ 23 h 500"/>
                  <a:gd name="T18" fmla="*/ 239 w 911"/>
                  <a:gd name="T19" fmla="*/ 92 h 500"/>
                  <a:gd name="T20" fmla="*/ 109 w 911"/>
                  <a:gd name="T21" fmla="*/ 118 h 500"/>
                  <a:gd name="T22" fmla="*/ 62 w 911"/>
                  <a:gd name="T23" fmla="*/ 112 h 500"/>
                  <a:gd name="T24" fmla="*/ 5 w 911"/>
                  <a:gd name="T25" fmla="*/ 128 h 500"/>
                  <a:gd name="T26" fmla="*/ 1 w 911"/>
                  <a:gd name="T27" fmla="*/ 141 h 500"/>
                  <a:gd name="T28" fmla="*/ 2 w 911"/>
                  <a:gd name="T29" fmla="*/ 169 h 5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11"/>
                  <a:gd name="T46" fmla="*/ 0 h 500"/>
                  <a:gd name="T47" fmla="*/ 911 w 911"/>
                  <a:gd name="T48" fmla="*/ 500 h 5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11" h="500">
                    <a:moveTo>
                      <a:pt x="4" y="313"/>
                    </a:moveTo>
                    <a:cubicBezTo>
                      <a:pt x="62" y="331"/>
                      <a:pt x="108" y="373"/>
                      <a:pt x="163" y="397"/>
                    </a:cubicBezTo>
                    <a:cubicBezTo>
                      <a:pt x="195" y="433"/>
                      <a:pt x="280" y="457"/>
                      <a:pt x="326" y="472"/>
                    </a:cubicBezTo>
                    <a:cubicBezTo>
                      <a:pt x="333" y="474"/>
                      <a:pt x="437" y="500"/>
                      <a:pt x="445" y="499"/>
                    </a:cubicBezTo>
                    <a:cubicBezTo>
                      <a:pt x="474" y="498"/>
                      <a:pt x="525" y="455"/>
                      <a:pt x="554" y="463"/>
                    </a:cubicBezTo>
                    <a:cubicBezTo>
                      <a:pt x="571" y="467"/>
                      <a:pt x="702" y="453"/>
                      <a:pt x="719" y="453"/>
                    </a:cubicBezTo>
                    <a:cubicBezTo>
                      <a:pt x="728" y="453"/>
                      <a:pt x="837" y="343"/>
                      <a:pt x="847" y="344"/>
                    </a:cubicBezTo>
                    <a:cubicBezTo>
                      <a:pt x="911" y="358"/>
                      <a:pt x="856" y="243"/>
                      <a:pt x="893" y="216"/>
                    </a:cubicBezTo>
                    <a:cubicBezTo>
                      <a:pt x="902" y="199"/>
                      <a:pt x="833" y="60"/>
                      <a:pt x="838" y="42"/>
                    </a:cubicBezTo>
                    <a:cubicBezTo>
                      <a:pt x="848" y="0"/>
                      <a:pt x="545" y="87"/>
                      <a:pt x="417" y="170"/>
                    </a:cubicBezTo>
                    <a:cubicBezTo>
                      <a:pt x="335" y="124"/>
                      <a:pt x="298" y="234"/>
                      <a:pt x="191" y="218"/>
                    </a:cubicBezTo>
                    <a:cubicBezTo>
                      <a:pt x="161" y="214"/>
                      <a:pt x="139" y="205"/>
                      <a:pt x="108" y="208"/>
                    </a:cubicBezTo>
                    <a:cubicBezTo>
                      <a:pt x="69" y="196"/>
                      <a:pt x="40" y="215"/>
                      <a:pt x="8" y="237"/>
                    </a:cubicBezTo>
                    <a:cubicBezTo>
                      <a:pt x="6" y="245"/>
                      <a:pt x="0" y="254"/>
                      <a:pt x="1" y="262"/>
                    </a:cubicBezTo>
                    <a:cubicBezTo>
                      <a:pt x="11" y="320"/>
                      <a:pt x="45" y="320"/>
                      <a:pt x="4" y="313"/>
                    </a:cubicBezTo>
                    <a:close/>
                  </a:path>
                </a:pathLst>
              </a:custGeom>
              <a:solidFill>
                <a:srgbClr val="0000FF"/>
              </a:solidFill>
              <a:ln w="12700" cap="sq">
                <a:solidFill>
                  <a:schemeClr val="tx1"/>
                </a:solidFill>
                <a:round/>
                <a:headEnd type="none" w="sm" len="sm"/>
                <a:tailEnd type="none" w="sm" len="sm"/>
              </a:ln>
            </p:spPr>
            <p:txBody>
              <a:bodyPr wrap="none" anchor="ctr"/>
              <a:lstStyle/>
              <a:p>
                <a:endParaRPr lang="en-US"/>
              </a:p>
            </p:txBody>
          </p:sp>
          <p:sp>
            <p:nvSpPr>
              <p:cNvPr id="4160" name="Oval 1039"/>
              <p:cNvSpPr>
                <a:spLocks noChangeArrowheads="1"/>
              </p:cNvSpPr>
              <p:nvPr/>
            </p:nvSpPr>
            <p:spPr bwMode="auto">
              <a:xfrm>
                <a:off x="4523" y="2552"/>
                <a:ext cx="110" cy="104"/>
              </a:xfrm>
              <a:prstGeom prst="ellipse">
                <a:avLst/>
              </a:prstGeom>
              <a:solidFill>
                <a:srgbClr val="6699FF"/>
              </a:solidFill>
              <a:ln w="12700" cap="sq">
                <a:solidFill>
                  <a:schemeClr val="tx1"/>
                </a:solidFill>
                <a:round/>
                <a:headEnd type="none" w="sm" len="sm"/>
                <a:tailEnd type="none" w="sm" len="sm"/>
              </a:ln>
            </p:spPr>
            <p:txBody>
              <a:bodyPr wrap="none" anchor="ctr"/>
              <a:lstStyle/>
              <a:p>
                <a:endParaRPr lang="en-US"/>
              </a:p>
            </p:txBody>
          </p:sp>
          <p:sp>
            <p:nvSpPr>
              <p:cNvPr id="4161" name="Oval 1040"/>
              <p:cNvSpPr>
                <a:spLocks noChangeArrowheads="1"/>
              </p:cNvSpPr>
              <p:nvPr/>
            </p:nvSpPr>
            <p:spPr bwMode="auto">
              <a:xfrm>
                <a:off x="4881" y="2215"/>
                <a:ext cx="110" cy="104"/>
              </a:xfrm>
              <a:prstGeom prst="ellipse">
                <a:avLst/>
              </a:prstGeom>
              <a:solidFill>
                <a:srgbClr val="6699FF"/>
              </a:solidFill>
              <a:ln w="12700" cap="sq">
                <a:solidFill>
                  <a:schemeClr val="tx1"/>
                </a:solidFill>
                <a:round/>
                <a:headEnd type="none" w="sm" len="sm"/>
                <a:tailEnd type="none" w="sm" len="sm"/>
              </a:ln>
            </p:spPr>
            <p:txBody>
              <a:bodyPr wrap="none" anchor="ctr"/>
              <a:lstStyle/>
              <a:p>
                <a:endParaRPr lang="en-US"/>
              </a:p>
            </p:txBody>
          </p:sp>
        </p:grpSp>
        <p:sp>
          <p:nvSpPr>
            <p:cNvPr id="4151" name="Text Box 1101"/>
            <p:cNvSpPr txBox="1">
              <a:spLocks noChangeArrowheads="1"/>
            </p:cNvSpPr>
            <p:nvPr/>
          </p:nvSpPr>
          <p:spPr bwMode="auto">
            <a:xfrm>
              <a:off x="192" y="1286"/>
              <a:ext cx="240" cy="250"/>
            </a:xfrm>
            <a:prstGeom prst="rect">
              <a:avLst/>
            </a:prstGeom>
            <a:noFill/>
            <a:ln w="12700" cap="sq">
              <a:noFill/>
              <a:miter lim="800000"/>
              <a:headEnd/>
              <a:tailEnd/>
            </a:ln>
          </p:spPr>
          <p:txBody>
            <a:bodyPr>
              <a:spAutoFit/>
            </a:bodyPr>
            <a:lstStyle/>
            <a:p>
              <a:pPr>
                <a:spcBef>
                  <a:spcPct val="50000"/>
                </a:spcBef>
              </a:pPr>
              <a:r>
                <a:rPr lang="en-US" sz="2000">
                  <a:solidFill>
                    <a:srgbClr val="0000FF"/>
                  </a:solidFill>
                </a:rPr>
                <a:t>1</a:t>
              </a:r>
            </a:p>
          </p:txBody>
        </p:sp>
        <p:sp>
          <p:nvSpPr>
            <p:cNvPr id="4152" name="Text Box 1102"/>
            <p:cNvSpPr txBox="1">
              <a:spLocks noChangeArrowheads="1"/>
            </p:cNvSpPr>
            <p:nvPr/>
          </p:nvSpPr>
          <p:spPr bwMode="auto">
            <a:xfrm>
              <a:off x="576" y="2016"/>
              <a:ext cx="240" cy="250"/>
            </a:xfrm>
            <a:prstGeom prst="rect">
              <a:avLst/>
            </a:prstGeom>
            <a:noFill/>
            <a:ln w="12700" cap="sq">
              <a:noFill/>
              <a:miter lim="800000"/>
              <a:headEnd/>
              <a:tailEnd/>
            </a:ln>
          </p:spPr>
          <p:txBody>
            <a:bodyPr>
              <a:spAutoFit/>
            </a:bodyPr>
            <a:lstStyle/>
            <a:p>
              <a:pPr>
                <a:spcBef>
                  <a:spcPct val="50000"/>
                </a:spcBef>
              </a:pPr>
              <a:r>
                <a:rPr lang="en-US" sz="2000">
                  <a:solidFill>
                    <a:srgbClr val="0000FF"/>
                  </a:solidFill>
                </a:rPr>
                <a:t>2</a:t>
              </a:r>
            </a:p>
          </p:txBody>
        </p:sp>
        <p:sp>
          <p:nvSpPr>
            <p:cNvPr id="4153" name="Text Box 1103"/>
            <p:cNvSpPr txBox="1">
              <a:spLocks noChangeArrowheads="1"/>
            </p:cNvSpPr>
            <p:nvPr/>
          </p:nvSpPr>
          <p:spPr bwMode="auto">
            <a:xfrm>
              <a:off x="1056" y="1824"/>
              <a:ext cx="240" cy="250"/>
            </a:xfrm>
            <a:prstGeom prst="rect">
              <a:avLst/>
            </a:prstGeom>
            <a:noFill/>
            <a:ln w="12700" cap="sq">
              <a:noFill/>
              <a:miter lim="800000"/>
              <a:headEnd/>
              <a:tailEnd/>
            </a:ln>
          </p:spPr>
          <p:txBody>
            <a:bodyPr>
              <a:spAutoFit/>
            </a:bodyPr>
            <a:lstStyle/>
            <a:p>
              <a:pPr>
                <a:spcBef>
                  <a:spcPct val="50000"/>
                </a:spcBef>
              </a:pPr>
              <a:r>
                <a:rPr lang="en-US" sz="2000">
                  <a:solidFill>
                    <a:srgbClr val="0000FF"/>
                  </a:solidFill>
                </a:rPr>
                <a:t>3</a:t>
              </a:r>
            </a:p>
          </p:txBody>
        </p:sp>
      </p:grpSp>
      <p:grpSp>
        <p:nvGrpSpPr>
          <p:cNvPr id="4" name="Group 1109"/>
          <p:cNvGrpSpPr>
            <a:grpSpLocks/>
          </p:cNvGrpSpPr>
          <p:nvPr/>
        </p:nvGrpSpPr>
        <p:grpSpPr bwMode="auto">
          <a:xfrm>
            <a:off x="1905000" y="6026150"/>
            <a:ext cx="5638800" cy="603250"/>
            <a:chOff x="1200" y="3892"/>
            <a:chExt cx="3552" cy="380"/>
          </a:xfrm>
        </p:grpSpPr>
        <p:graphicFrame>
          <p:nvGraphicFramePr>
            <p:cNvPr id="4101" name="Object 1027"/>
            <p:cNvGraphicFramePr>
              <a:graphicFrameLocks noChangeAspect="1"/>
            </p:cNvGraphicFramePr>
            <p:nvPr/>
          </p:nvGraphicFramePr>
          <p:xfrm>
            <a:off x="2692" y="3892"/>
            <a:ext cx="524" cy="380"/>
          </p:xfrm>
          <a:graphic>
            <a:graphicData uri="http://schemas.openxmlformats.org/presentationml/2006/ole">
              <mc:AlternateContent xmlns:mc="http://schemas.openxmlformats.org/markup-compatibility/2006">
                <mc:Choice xmlns:v="urn:schemas-microsoft-com:vml" Requires="v">
                  <p:oleObj spid="_x0000_s50741" name="Equation" r:id="rId10" imgW="330120" imgH="241200" progId="Equation.3">
                    <p:embed/>
                  </p:oleObj>
                </mc:Choice>
                <mc:Fallback>
                  <p:oleObj name="Equation" r:id="rId10" imgW="330120" imgH="241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92" y="3892"/>
                          <a:ext cx="524" cy="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48" name="Line 1107"/>
            <p:cNvSpPr>
              <a:spLocks noChangeShapeType="1"/>
            </p:cNvSpPr>
            <p:nvPr/>
          </p:nvSpPr>
          <p:spPr bwMode="auto">
            <a:xfrm>
              <a:off x="1200" y="4128"/>
              <a:ext cx="1440" cy="0"/>
            </a:xfrm>
            <a:prstGeom prst="line">
              <a:avLst/>
            </a:prstGeom>
            <a:noFill/>
            <a:ln w="28575" cap="sq">
              <a:solidFill>
                <a:srgbClr val="00BE00"/>
              </a:solidFill>
              <a:round/>
              <a:headEnd type="none" w="sm" len="sm"/>
              <a:tailEnd type="none" w="lg" len="lg"/>
            </a:ln>
          </p:spPr>
          <p:txBody>
            <a:bodyPr/>
            <a:lstStyle/>
            <a:p>
              <a:endParaRPr lang="en-US"/>
            </a:p>
          </p:txBody>
        </p:sp>
        <p:sp>
          <p:nvSpPr>
            <p:cNvPr id="4149" name="Line 1108"/>
            <p:cNvSpPr>
              <a:spLocks noChangeShapeType="1"/>
            </p:cNvSpPr>
            <p:nvPr/>
          </p:nvSpPr>
          <p:spPr bwMode="auto">
            <a:xfrm>
              <a:off x="3264" y="4128"/>
              <a:ext cx="1488" cy="0"/>
            </a:xfrm>
            <a:prstGeom prst="line">
              <a:avLst/>
            </a:prstGeom>
            <a:noFill/>
            <a:ln w="28575" cap="sq">
              <a:solidFill>
                <a:srgbClr val="00BE00"/>
              </a:solidFill>
              <a:round/>
              <a:headEnd type="none" w="sm" len="sm"/>
              <a:tailEnd type="stealth" w="lg" len="lg"/>
            </a:ln>
          </p:spPr>
          <p:txBody>
            <a:bodyPr/>
            <a:lstStyle/>
            <a:p>
              <a:endParaRPr lang="en-US"/>
            </a:p>
          </p:txBody>
        </p:sp>
      </p:grpSp>
      <p:sp>
        <p:nvSpPr>
          <p:cNvPr id="66" name="Text Box 8"/>
          <p:cNvSpPr txBox="1">
            <a:spLocks noChangeArrowheads="1"/>
          </p:cNvSpPr>
          <p:nvPr/>
        </p:nvSpPr>
        <p:spPr bwMode="auto">
          <a:xfrm>
            <a:off x="1" y="6488112"/>
            <a:ext cx="1568146" cy="369888"/>
          </a:xfrm>
          <a:prstGeom prst="rect">
            <a:avLst/>
          </a:prstGeom>
          <a:solidFill>
            <a:srgbClr val="CCFFFF"/>
          </a:solidFill>
          <a:ln w="9525" algn="ctr">
            <a:noFill/>
            <a:miter lim="800000"/>
            <a:headEnd/>
            <a:tailEnd/>
          </a:ln>
        </p:spPr>
        <p:txBody>
          <a:bodyPr wrap="square">
            <a:spAutoFit/>
          </a:bodyPr>
          <a:lstStyle/>
          <a:p>
            <a:pPr algn="l">
              <a:spcBef>
                <a:spcPct val="50000"/>
              </a:spcBef>
            </a:pPr>
            <a:r>
              <a:rPr lang="en-US" dirty="0" smtClean="0">
                <a:solidFill>
                  <a:srgbClr val="CC00CC"/>
                </a:solidFill>
                <a:latin typeface="Tahoma" pitchFamily="34" charset="0"/>
                <a:ea typeface="宋体" pitchFamily="2" charset="-122"/>
              </a:rPr>
              <a:t>with </a:t>
            </a:r>
            <a:r>
              <a:rPr lang="en-US" dirty="0" err="1" smtClean="0">
                <a:solidFill>
                  <a:srgbClr val="CC00CC"/>
                </a:solidFill>
                <a:latin typeface="Tahoma" pitchFamily="34" charset="0"/>
                <a:ea typeface="宋体" pitchFamily="2" charset="-122"/>
              </a:rPr>
              <a:t>Balkcom</a:t>
            </a:r>
            <a:endParaRPr lang="en-US" dirty="0">
              <a:solidFill>
                <a:srgbClr val="CC00CC"/>
              </a:solidFill>
              <a:latin typeface="Tahoma" pitchFamily="34" charset="0"/>
              <a:ea typeface="宋体" pitchFamily="2" charset="-122"/>
            </a:endParaRPr>
          </a:p>
        </p:txBody>
      </p:sp>
    </p:spTree>
    <p:extLst>
      <p:ext uri="{BB962C8B-B14F-4D97-AF65-F5344CB8AC3E}">
        <p14:creationId xmlns:p14="http://schemas.microsoft.com/office/powerpoint/2010/main" val="365020741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050"/>
          <p:cNvSpPr>
            <a:spLocks noGrp="1" noChangeArrowheads="1"/>
          </p:cNvSpPr>
          <p:nvPr>
            <p:ph type="title"/>
          </p:nvPr>
        </p:nvSpPr>
        <p:spPr>
          <a:xfrm>
            <a:off x="609600" y="304800"/>
            <a:ext cx="7872413" cy="914400"/>
          </a:xfrm>
        </p:spPr>
        <p:txBody>
          <a:bodyPr>
            <a:normAutofit fontScale="90000"/>
          </a:bodyPr>
          <a:lstStyle/>
          <a:p>
            <a:r>
              <a:rPr lang="en-US" smtClean="0">
                <a:solidFill>
                  <a:srgbClr val="000000"/>
                </a:solidFill>
              </a:rPr>
              <a:t>Jam-Free Assembly: Nonunique Dynamics</a:t>
            </a:r>
          </a:p>
        </p:txBody>
      </p:sp>
      <p:sp>
        <p:nvSpPr>
          <p:cNvPr id="6148" name="Text Box 2060"/>
          <p:cNvSpPr txBox="1">
            <a:spLocks noChangeArrowheads="1"/>
          </p:cNvSpPr>
          <p:nvPr/>
        </p:nvSpPr>
        <p:spPr bwMode="auto">
          <a:xfrm>
            <a:off x="1066800" y="3641725"/>
            <a:ext cx="1752600" cy="396875"/>
          </a:xfrm>
          <a:prstGeom prst="rect">
            <a:avLst/>
          </a:prstGeom>
          <a:noFill/>
          <a:ln w="12700" cap="sq">
            <a:noFill/>
            <a:miter lim="800000"/>
            <a:headEnd type="none" w="sm" len="sm"/>
            <a:tailEnd type="none" w="sm" len="sm"/>
          </a:ln>
        </p:spPr>
        <p:txBody>
          <a:bodyPr>
            <a:spAutoFit/>
          </a:bodyPr>
          <a:lstStyle/>
          <a:p>
            <a:pPr algn="l">
              <a:spcBef>
                <a:spcPct val="50000"/>
              </a:spcBef>
            </a:pPr>
            <a:r>
              <a:rPr lang="en-US" sz="2000" b="1">
                <a:solidFill>
                  <a:srgbClr val="00BE00"/>
                </a:solidFill>
              </a:rPr>
              <a:t>No Contact</a:t>
            </a:r>
          </a:p>
        </p:txBody>
      </p:sp>
      <p:sp>
        <p:nvSpPr>
          <p:cNvPr id="6149" name="Text Box 2062"/>
          <p:cNvSpPr txBox="1">
            <a:spLocks noChangeArrowheads="1"/>
          </p:cNvSpPr>
          <p:nvPr/>
        </p:nvSpPr>
        <p:spPr bwMode="auto">
          <a:xfrm>
            <a:off x="3062288" y="2238375"/>
            <a:ext cx="1371600" cy="396875"/>
          </a:xfrm>
          <a:prstGeom prst="rect">
            <a:avLst/>
          </a:prstGeom>
          <a:noFill/>
          <a:ln w="12700" cap="sq">
            <a:noFill/>
            <a:miter lim="800000"/>
            <a:headEnd type="none" w="sm" len="sm"/>
            <a:tailEnd type="none" w="sm" len="sm"/>
          </a:ln>
        </p:spPr>
        <p:txBody>
          <a:bodyPr>
            <a:spAutoFit/>
          </a:bodyPr>
          <a:lstStyle/>
          <a:p>
            <a:pPr algn="l">
              <a:spcBef>
                <a:spcPct val="50000"/>
              </a:spcBef>
            </a:pPr>
            <a:r>
              <a:rPr lang="en-US" sz="2000" b="1">
                <a:solidFill>
                  <a:srgbClr val="00BE00"/>
                </a:solidFill>
              </a:rPr>
              <a:t>1 Contact</a:t>
            </a:r>
          </a:p>
        </p:txBody>
      </p:sp>
      <p:sp>
        <p:nvSpPr>
          <p:cNvPr id="6150" name="Text Box 2063"/>
          <p:cNvSpPr txBox="1">
            <a:spLocks noChangeArrowheads="1"/>
          </p:cNvSpPr>
          <p:nvPr/>
        </p:nvSpPr>
        <p:spPr bwMode="auto">
          <a:xfrm>
            <a:off x="4833938" y="2241550"/>
            <a:ext cx="1524000" cy="396875"/>
          </a:xfrm>
          <a:prstGeom prst="rect">
            <a:avLst/>
          </a:prstGeom>
          <a:noFill/>
          <a:ln w="12700" cap="sq">
            <a:noFill/>
            <a:miter lim="800000"/>
            <a:headEnd type="none" w="sm" len="sm"/>
            <a:tailEnd type="none" w="sm" len="sm"/>
          </a:ln>
        </p:spPr>
        <p:txBody>
          <a:bodyPr>
            <a:spAutoFit/>
          </a:bodyPr>
          <a:lstStyle/>
          <a:p>
            <a:pPr algn="l">
              <a:spcBef>
                <a:spcPct val="50000"/>
              </a:spcBef>
            </a:pPr>
            <a:r>
              <a:rPr lang="en-US" sz="2000" b="1">
                <a:solidFill>
                  <a:srgbClr val="00BE00"/>
                </a:solidFill>
              </a:rPr>
              <a:t>2 Contacts</a:t>
            </a:r>
          </a:p>
        </p:txBody>
      </p:sp>
      <p:sp>
        <p:nvSpPr>
          <p:cNvPr id="6151" name="Text Box 2064"/>
          <p:cNvSpPr txBox="1">
            <a:spLocks noChangeArrowheads="1"/>
          </p:cNvSpPr>
          <p:nvPr/>
        </p:nvSpPr>
        <p:spPr bwMode="auto">
          <a:xfrm>
            <a:off x="6705600" y="3565525"/>
            <a:ext cx="1524000" cy="396875"/>
          </a:xfrm>
          <a:prstGeom prst="rect">
            <a:avLst/>
          </a:prstGeom>
          <a:noFill/>
          <a:ln w="12700" cap="sq">
            <a:noFill/>
            <a:miter lim="800000"/>
            <a:headEnd type="none" w="sm" len="sm"/>
            <a:tailEnd type="none" w="sm" len="sm"/>
          </a:ln>
        </p:spPr>
        <p:txBody>
          <a:bodyPr>
            <a:spAutoFit/>
          </a:bodyPr>
          <a:lstStyle/>
          <a:p>
            <a:pPr algn="l">
              <a:spcBef>
                <a:spcPct val="50000"/>
              </a:spcBef>
            </a:pPr>
            <a:r>
              <a:rPr lang="en-US" sz="2000" b="1">
                <a:solidFill>
                  <a:srgbClr val="00BE00"/>
                </a:solidFill>
              </a:rPr>
              <a:t>3 Contacts</a:t>
            </a:r>
          </a:p>
        </p:txBody>
      </p:sp>
      <p:grpSp>
        <p:nvGrpSpPr>
          <p:cNvPr id="2" name="Group 2102"/>
          <p:cNvGrpSpPr>
            <a:grpSpLocks/>
          </p:cNvGrpSpPr>
          <p:nvPr/>
        </p:nvGrpSpPr>
        <p:grpSpPr bwMode="auto">
          <a:xfrm>
            <a:off x="2743200" y="1295401"/>
            <a:ext cx="3795713" cy="646113"/>
            <a:chOff x="1632" y="935"/>
            <a:chExt cx="2391" cy="407"/>
          </a:xfrm>
        </p:grpSpPr>
        <p:sp>
          <p:nvSpPr>
            <p:cNvPr id="6211" name="Text Box 2061"/>
            <p:cNvSpPr txBox="1">
              <a:spLocks noChangeArrowheads="1"/>
            </p:cNvSpPr>
            <p:nvPr/>
          </p:nvSpPr>
          <p:spPr bwMode="auto">
            <a:xfrm>
              <a:off x="2217" y="935"/>
              <a:ext cx="1287" cy="407"/>
            </a:xfrm>
            <a:prstGeom prst="rect">
              <a:avLst/>
            </a:prstGeom>
            <a:noFill/>
            <a:ln w="28575" cap="sq">
              <a:solidFill>
                <a:srgbClr val="E60501"/>
              </a:solidFill>
              <a:miter lim="800000"/>
              <a:headEnd type="none" w="sm" len="sm"/>
              <a:tailEnd type="none" w="sm" len="sm"/>
            </a:ln>
          </p:spPr>
          <p:txBody>
            <a:bodyPr>
              <a:spAutoFit/>
            </a:bodyPr>
            <a:lstStyle/>
            <a:p>
              <a:pPr algn="ctr">
                <a:spcBef>
                  <a:spcPct val="50000"/>
                </a:spcBef>
              </a:pPr>
              <a:r>
                <a:rPr lang="en-US" dirty="0">
                  <a:solidFill>
                    <a:srgbClr val="E60501"/>
                  </a:solidFill>
                </a:rPr>
                <a:t>Undesirable Transitions </a:t>
              </a:r>
            </a:p>
          </p:txBody>
        </p:sp>
        <p:sp>
          <p:nvSpPr>
            <p:cNvPr id="6212" name="Line 2065"/>
            <p:cNvSpPr>
              <a:spLocks noChangeShapeType="1"/>
            </p:cNvSpPr>
            <p:nvPr/>
          </p:nvSpPr>
          <p:spPr bwMode="auto">
            <a:xfrm flipH="1">
              <a:off x="1632" y="1200"/>
              <a:ext cx="585" cy="0"/>
            </a:xfrm>
            <a:prstGeom prst="line">
              <a:avLst/>
            </a:prstGeom>
            <a:noFill/>
            <a:ln w="28575" cap="sq">
              <a:solidFill>
                <a:srgbClr val="E60501"/>
              </a:solidFill>
              <a:round/>
              <a:headEnd type="none" w="sm" len="sm"/>
              <a:tailEnd type="stealth" w="lg" len="lg"/>
            </a:ln>
          </p:spPr>
          <p:txBody>
            <a:bodyPr/>
            <a:lstStyle/>
            <a:p>
              <a:endParaRPr lang="en-US"/>
            </a:p>
          </p:txBody>
        </p:sp>
        <p:sp>
          <p:nvSpPr>
            <p:cNvPr id="6213" name="Line 2066"/>
            <p:cNvSpPr>
              <a:spLocks noChangeShapeType="1"/>
            </p:cNvSpPr>
            <p:nvPr/>
          </p:nvSpPr>
          <p:spPr bwMode="auto">
            <a:xfrm flipH="1">
              <a:off x="3504" y="1200"/>
              <a:ext cx="519" cy="0"/>
            </a:xfrm>
            <a:prstGeom prst="line">
              <a:avLst/>
            </a:prstGeom>
            <a:noFill/>
            <a:ln w="28575" cap="sq">
              <a:solidFill>
                <a:srgbClr val="E60501"/>
              </a:solidFill>
              <a:round/>
              <a:headEnd type="none" w="sm" len="sm"/>
              <a:tailEnd type="stealth" w="lg" len="lg"/>
            </a:ln>
          </p:spPr>
          <p:txBody>
            <a:bodyPr/>
            <a:lstStyle/>
            <a:p>
              <a:endParaRPr lang="en-US"/>
            </a:p>
          </p:txBody>
        </p:sp>
      </p:grpSp>
      <p:sp>
        <p:nvSpPr>
          <p:cNvPr id="6153" name="Oval 2067"/>
          <p:cNvSpPr>
            <a:spLocks noChangeArrowheads="1"/>
          </p:cNvSpPr>
          <p:nvPr/>
        </p:nvSpPr>
        <p:spPr bwMode="auto">
          <a:xfrm>
            <a:off x="1414463" y="3975100"/>
            <a:ext cx="909637" cy="857250"/>
          </a:xfrm>
          <a:prstGeom prst="ellipse">
            <a:avLst/>
          </a:prstGeom>
          <a:solidFill>
            <a:schemeClr val="accent1"/>
          </a:solidFill>
          <a:ln w="12700" cap="sq">
            <a:solidFill>
              <a:schemeClr val="tx2"/>
            </a:solidFill>
            <a:round/>
            <a:headEnd type="none" w="sm" len="sm"/>
            <a:tailEnd type="none" w="sm" len="sm"/>
          </a:ln>
        </p:spPr>
        <p:txBody>
          <a:bodyPr wrap="none" anchor="ctr"/>
          <a:lstStyle/>
          <a:p>
            <a:endParaRPr lang="en-US"/>
          </a:p>
        </p:txBody>
      </p:sp>
      <p:sp>
        <p:nvSpPr>
          <p:cNvPr id="6154" name="Oval 2068"/>
          <p:cNvSpPr>
            <a:spLocks noChangeArrowheads="1"/>
          </p:cNvSpPr>
          <p:nvPr/>
        </p:nvSpPr>
        <p:spPr bwMode="auto">
          <a:xfrm>
            <a:off x="3298825" y="2590800"/>
            <a:ext cx="909638" cy="857250"/>
          </a:xfrm>
          <a:prstGeom prst="ellipse">
            <a:avLst/>
          </a:prstGeom>
          <a:solidFill>
            <a:schemeClr val="accent1"/>
          </a:solidFill>
          <a:ln w="12700" cap="sq">
            <a:solidFill>
              <a:schemeClr val="tx2"/>
            </a:solidFill>
            <a:round/>
            <a:headEnd type="none" w="sm" len="sm"/>
            <a:tailEnd type="none" w="sm" len="sm"/>
          </a:ln>
        </p:spPr>
        <p:txBody>
          <a:bodyPr wrap="none" anchor="ctr"/>
          <a:lstStyle/>
          <a:p>
            <a:endParaRPr lang="en-US"/>
          </a:p>
        </p:txBody>
      </p:sp>
      <p:sp>
        <p:nvSpPr>
          <p:cNvPr id="6155" name="Oval 2069"/>
          <p:cNvSpPr>
            <a:spLocks noChangeArrowheads="1"/>
          </p:cNvSpPr>
          <p:nvPr/>
        </p:nvSpPr>
        <p:spPr bwMode="auto">
          <a:xfrm>
            <a:off x="3298825" y="3910013"/>
            <a:ext cx="909638" cy="857250"/>
          </a:xfrm>
          <a:prstGeom prst="ellipse">
            <a:avLst/>
          </a:prstGeom>
          <a:solidFill>
            <a:schemeClr val="accent1"/>
          </a:solidFill>
          <a:ln w="12700" cap="sq">
            <a:solidFill>
              <a:schemeClr val="tx2"/>
            </a:solidFill>
            <a:round/>
            <a:headEnd type="none" w="sm" len="sm"/>
            <a:tailEnd type="none" w="sm" len="sm"/>
          </a:ln>
        </p:spPr>
        <p:txBody>
          <a:bodyPr wrap="none" anchor="ctr"/>
          <a:lstStyle/>
          <a:p>
            <a:endParaRPr lang="en-US"/>
          </a:p>
        </p:txBody>
      </p:sp>
      <p:sp>
        <p:nvSpPr>
          <p:cNvPr id="6156" name="Oval 2070"/>
          <p:cNvSpPr>
            <a:spLocks noChangeArrowheads="1"/>
          </p:cNvSpPr>
          <p:nvPr/>
        </p:nvSpPr>
        <p:spPr bwMode="auto">
          <a:xfrm>
            <a:off x="3298825" y="5162550"/>
            <a:ext cx="909638" cy="857250"/>
          </a:xfrm>
          <a:prstGeom prst="ellipse">
            <a:avLst/>
          </a:prstGeom>
          <a:solidFill>
            <a:schemeClr val="accent1"/>
          </a:solidFill>
          <a:ln w="12700" cap="sq">
            <a:solidFill>
              <a:schemeClr val="tx2"/>
            </a:solidFill>
            <a:round/>
            <a:headEnd type="none" w="sm" len="sm"/>
            <a:tailEnd type="none" w="sm" len="sm"/>
          </a:ln>
        </p:spPr>
        <p:txBody>
          <a:bodyPr wrap="none" anchor="ctr"/>
          <a:lstStyle/>
          <a:p>
            <a:endParaRPr lang="en-US"/>
          </a:p>
        </p:txBody>
      </p:sp>
      <p:sp>
        <p:nvSpPr>
          <p:cNvPr id="6157" name="Oval 2071"/>
          <p:cNvSpPr>
            <a:spLocks noChangeArrowheads="1"/>
          </p:cNvSpPr>
          <p:nvPr/>
        </p:nvSpPr>
        <p:spPr bwMode="auto">
          <a:xfrm>
            <a:off x="5119688" y="2590800"/>
            <a:ext cx="909637" cy="857250"/>
          </a:xfrm>
          <a:prstGeom prst="ellipse">
            <a:avLst/>
          </a:prstGeom>
          <a:solidFill>
            <a:schemeClr val="accent1"/>
          </a:solidFill>
          <a:ln w="12700" cap="sq">
            <a:solidFill>
              <a:schemeClr val="tx2"/>
            </a:solidFill>
            <a:round/>
            <a:headEnd type="none" w="sm" len="sm"/>
            <a:tailEnd type="none" w="sm" len="sm"/>
          </a:ln>
        </p:spPr>
        <p:txBody>
          <a:bodyPr wrap="none" anchor="ctr"/>
          <a:lstStyle/>
          <a:p>
            <a:endParaRPr lang="en-US"/>
          </a:p>
        </p:txBody>
      </p:sp>
      <p:sp>
        <p:nvSpPr>
          <p:cNvPr id="6158" name="Oval 2072"/>
          <p:cNvSpPr>
            <a:spLocks noChangeArrowheads="1"/>
          </p:cNvSpPr>
          <p:nvPr/>
        </p:nvSpPr>
        <p:spPr bwMode="auto">
          <a:xfrm>
            <a:off x="5119688" y="3910013"/>
            <a:ext cx="909637" cy="857250"/>
          </a:xfrm>
          <a:prstGeom prst="ellipse">
            <a:avLst/>
          </a:prstGeom>
          <a:solidFill>
            <a:schemeClr val="accent1"/>
          </a:solidFill>
          <a:ln w="12700" cap="sq">
            <a:solidFill>
              <a:schemeClr val="tx2"/>
            </a:solidFill>
            <a:round/>
            <a:headEnd type="none" w="sm" len="sm"/>
            <a:tailEnd type="none" w="sm" len="sm"/>
          </a:ln>
        </p:spPr>
        <p:txBody>
          <a:bodyPr wrap="none" anchor="ctr"/>
          <a:lstStyle/>
          <a:p>
            <a:endParaRPr lang="en-US"/>
          </a:p>
        </p:txBody>
      </p:sp>
      <p:sp>
        <p:nvSpPr>
          <p:cNvPr id="6159" name="Oval 2073"/>
          <p:cNvSpPr>
            <a:spLocks noChangeArrowheads="1"/>
          </p:cNvSpPr>
          <p:nvPr/>
        </p:nvSpPr>
        <p:spPr bwMode="auto">
          <a:xfrm>
            <a:off x="5119688" y="5162550"/>
            <a:ext cx="909637" cy="857250"/>
          </a:xfrm>
          <a:prstGeom prst="ellipse">
            <a:avLst/>
          </a:prstGeom>
          <a:solidFill>
            <a:schemeClr val="accent1"/>
          </a:solidFill>
          <a:ln w="12700" cap="sq">
            <a:solidFill>
              <a:schemeClr val="tx2"/>
            </a:solidFill>
            <a:round/>
            <a:headEnd type="none" w="sm" len="sm"/>
            <a:tailEnd type="none" w="sm" len="sm"/>
          </a:ln>
        </p:spPr>
        <p:txBody>
          <a:bodyPr wrap="none" anchor="ctr"/>
          <a:lstStyle/>
          <a:p>
            <a:endParaRPr lang="en-US"/>
          </a:p>
        </p:txBody>
      </p:sp>
      <p:sp>
        <p:nvSpPr>
          <p:cNvPr id="6160" name="Oval 2074"/>
          <p:cNvSpPr>
            <a:spLocks noChangeArrowheads="1"/>
          </p:cNvSpPr>
          <p:nvPr/>
        </p:nvSpPr>
        <p:spPr bwMode="auto">
          <a:xfrm>
            <a:off x="7004050" y="3910013"/>
            <a:ext cx="909638" cy="857250"/>
          </a:xfrm>
          <a:prstGeom prst="ellipse">
            <a:avLst/>
          </a:prstGeom>
          <a:solidFill>
            <a:schemeClr val="accent1"/>
          </a:solidFill>
          <a:ln w="12700" cap="sq">
            <a:solidFill>
              <a:schemeClr val="tx2"/>
            </a:solidFill>
            <a:round/>
            <a:headEnd type="none" w="sm" len="sm"/>
            <a:tailEnd type="none" w="sm" len="sm"/>
          </a:ln>
        </p:spPr>
        <p:txBody>
          <a:bodyPr wrap="none" anchor="ctr"/>
          <a:lstStyle/>
          <a:p>
            <a:endParaRPr lang="en-US"/>
          </a:p>
        </p:txBody>
      </p:sp>
      <p:sp>
        <p:nvSpPr>
          <p:cNvPr id="6161" name="Text Box 2075"/>
          <p:cNvSpPr txBox="1">
            <a:spLocks noChangeArrowheads="1"/>
          </p:cNvSpPr>
          <p:nvPr/>
        </p:nvSpPr>
        <p:spPr bwMode="auto">
          <a:xfrm>
            <a:off x="5229225" y="2789238"/>
            <a:ext cx="657225" cy="457200"/>
          </a:xfrm>
          <a:prstGeom prst="rect">
            <a:avLst/>
          </a:prstGeom>
          <a:noFill/>
          <a:ln w="12700" cap="sq">
            <a:noFill/>
            <a:miter lim="800000"/>
            <a:headEnd type="none" w="sm" len="sm"/>
            <a:tailEnd type="none" w="sm" len="sm"/>
          </a:ln>
        </p:spPr>
        <p:txBody>
          <a:bodyPr>
            <a:spAutoFit/>
          </a:bodyPr>
          <a:lstStyle/>
          <a:p>
            <a:pPr algn="l">
              <a:spcBef>
                <a:spcPct val="50000"/>
              </a:spcBef>
            </a:pPr>
            <a:r>
              <a:rPr lang="en-US">
                <a:solidFill>
                  <a:schemeClr val="tx2"/>
                </a:solidFill>
              </a:rPr>
              <a:t>1,2</a:t>
            </a:r>
          </a:p>
        </p:txBody>
      </p:sp>
      <p:sp>
        <p:nvSpPr>
          <p:cNvPr id="6162" name="Text Box 2076"/>
          <p:cNvSpPr txBox="1">
            <a:spLocks noChangeArrowheads="1"/>
          </p:cNvSpPr>
          <p:nvPr/>
        </p:nvSpPr>
        <p:spPr bwMode="auto">
          <a:xfrm>
            <a:off x="5272088" y="4103688"/>
            <a:ext cx="712787" cy="457200"/>
          </a:xfrm>
          <a:prstGeom prst="rect">
            <a:avLst/>
          </a:prstGeom>
          <a:noFill/>
          <a:ln w="12700" cap="sq">
            <a:noFill/>
            <a:miter lim="800000"/>
            <a:headEnd type="none" w="sm" len="sm"/>
            <a:tailEnd type="none" w="sm" len="sm"/>
          </a:ln>
        </p:spPr>
        <p:txBody>
          <a:bodyPr>
            <a:spAutoFit/>
          </a:bodyPr>
          <a:lstStyle/>
          <a:p>
            <a:pPr algn="l">
              <a:spcBef>
                <a:spcPct val="50000"/>
              </a:spcBef>
            </a:pPr>
            <a:r>
              <a:rPr lang="en-US">
                <a:solidFill>
                  <a:schemeClr val="tx2"/>
                </a:solidFill>
              </a:rPr>
              <a:t>1,3</a:t>
            </a:r>
          </a:p>
        </p:txBody>
      </p:sp>
      <p:sp>
        <p:nvSpPr>
          <p:cNvPr id="6163" name="Text Box 2077"/>
          <p:cNvSpPr txBox="1">
            <a:spLocks noChangeArrowheads="1"/>
          </p:cNvSpPr>
          <p:nvPr/>
        </p:nvSpPr>
        <p:spPr bwMode="auto">
          <a:xfrm>
            <a:off x="5334000" y="5370513"/>
            <a:ext cx="657225" cy="457200"/>
          </a:xfrm>
          <a:prstGeom prst="rect">
            <a:avLst/>
          </a:prstGeom>
          <a:noFill/>
          <a:ln w="12700" cap="sq">
            <a:noFill/>
            <a:miter lim="800000"/>
            <a:headEnd type="none" w="sm" len="sm"/>
            <a:tailEnd type="none" w="sm" len="sm"/>
          </a:ln>
        </p:spPr>
        <p:txBody>
          <a:bodyPr>
            <a:spAutoFit/>
          </a:bodyPr>
          <a:lstStyle/>
          <a:p>
            <a:pPr algn="l">
              <a:spcBef>
                <a:spcPct val="50000"/>
              </a:spcBef>
            </a:pPr>
            <a:r>
              <a:rPr lang="en-US">
                <a:solidFill>
                  <a:schemeClr val="tx2"/>
                </a:solidFill>
              </a:rPr>
              <a:t>2,3</a:t>
            </a:r>
          </a:p>
        </p:txBody>
      </p:sp>
      <p:sp>
        <p:nvSpPr>
          <p:cNvPr id="6164" name="Text Box 2078"/>
          <p:cNvSpPr txBox="1">
            <a:spLocks noChangeArrowheads="1"/>
          </p:cNvSpPr>
          <p:nvPr/>
        </p:nvSpPr>
        <p:spPr bwMode="auto">
          <a:xfrm>
            <a:off x="7010400" y="4103688"/>
            <a:ext cx="1066800" cy="457200"/>
          </a:xfrm>
          <a:prstGeom prst="rect">
            <a:avLst/>
          </a:prstGeom>
          <a:noFill/>
          <a:ln w="12700" cap="sq">
            <a:noFill/>
            <a:miter lim="800000"/>
            <a:headEnd type="none" w="sm" len="sm"/>
            <a:tailEnd type="none" w="sm" len="sm"/>
          </a:ln>
        </p:spPr>
        <p:txBody>
          <a:bodyPr>
            <a:spAutoFit/>
          </a:bodyPr>
          <a:lstStyle/>
          <a:p>
            <a:pPr algn="l">
              <a:spcBef>
                <a:spcPct val="50000"/>
              </a:spcBef>
            </a:pPr>
            <a:r>
              <a:rPr lang="en-US">
                <a:solidFill>
                  <a:schemeClr val="tx2"/>
                </a:solidFill>
              </a:rPr>
              <a:t>1,2,3</a:t>
            </a:r>
          </a:p>
        </p:txBody>
      </p:sp>
      <p:sp>
        <p:nvSpPr>
          <p:cNvPr id="6165" name="Text Box 2079"/>
          <p:cNvSpPr txBox="1">
            <a:spLocks noChangeArrowheads="1"/>
          </p:cNvSpPr>
          <p:nvPr/>
        </p:nvSpPr>
        <p:spPr bwMode="auto">
          <a:xfrm>
            <a:off x="3579813" y="5367338"/>
            <a:ext cx="320675" cy="457200"/>
          </a:xfrm>
          <a:prstGeom prst="rect">
            <a:avLst/>
          </a:prstGeom>
          <a:noFill/>
          <a:ln w="12700" cap="sq">
            <a:noFill/>
            <a:miter lim="800000"/>
            <a:headEnd type="none" w="sm" len="sm"/>
            <a:tailEnd type="none" w="sm" len="sm"/>
          </a:ln>
        </p:spPr>
        <p:txBody>
          <a:bodyPr>
            <a:spAutoFit/>
          </a:bodyPr>
          <a:lstStyle/>
          <a:p>
            <a:pPr algn="l">
              <a:spcBef>
                <a:spcPct val="50000"/>
              </a:spcBef>
            </a:pPr>
            <a:r>
              <a:rPr lang="en-US">
                <a:solidFill>
                  <a:schemeClr val="tx2"/>
                </a:solidFill>
              </a:rPr>
              <a:t>3</a:t>
            </a:r>
          </a:p>
        </p:txBody>
      </p:sp>
      <p:sp>
        <p:nvSpPr>
          <p:cNvPr id="6166" name="Text Box 2080"/>
          <p:cNvSpPr txBox="1">
            <a:spLocks noChangeArrowheads="1"/>
          </p:cNvSpPr>
          <p:nvPr/>
        </p:nvSpPr>
        <p:spPr bwMode="auto">
          <a:xfrm>
            <a:off x="3581400" y="4114800"/>
            <a:ext cx="381000" cy="457200"/>
          </a:xfrm>
          <a:prstGeom prst="rect">
            <a:avLst/>
          </a:prstGeom>
          <a:noFill/>
          <a:ln w="12700" cap="sq">
            <a:noFill/>
            <a:miter lim="800000"/>
            <a:headEnd type="none" w="sm" len="sm"/>
            <a:tailEnd type="none" w="sm" len="sm"/>
          </a:ln>
        </p:spPr>
        <p:txBody>
          <a:bodyPr>
            <a:spAutoFit/>
          </a:bodyPr>
          <a:lstStyle/>
          <a:p>
            <a:pPr algn="l">
              <a:spcBef>
                <a:spcPct val="50000"/>
              </a:spcBef>
            </a:pPr>
            <a:r>
              <a:rPr lang="en-US">
                <a:solidFill>
                  <a:schemeClr val="tx2"/>
                </a:solidFill>
              </a:rPr>
              <a:t>2</a:t>
            </a:r>
          </a:p>
        </p:txBody>
      </p:sp>
      <p:sp>
        <p:nvSpPr>
          <p:cNvPr id="6167" name="Text Box 2081"/>
          <p:cNvSpPr txBox="1">
            <a:spLocks noChangeArrowheads="1"/>
          </p:cNvSpPr>
          <p:nvPr/>
        </p:nvSpPr>
        <p:spPr bwMode="auto">
          <a:xfrm>
            <a:off x="3581400" y="2789238"/>
            <a:ext cx="533400" cy="457200"/>
          </a:xfrm>
          <a:prstGeom prst="rect">
            <a:avLst/>
          </a:prstGeom>
          <a:noFill/>
          <a:ln w="12700" cap="sq">
            <a:noFill/>
            <a:miter lim="800000"/>
            <a:headEnd type="none" w="sm" len="sm"/>
            <a:tailEnd type="none" w="sm" len="sm"/>
          </a:ln>
        </p:spPr>
        <p:txBody>
          <a:bodyPr>
            <a:spAutoFit/>
          </a:bodyPr>
          <a:lstStyle/>
          <a:p>
            <a:pPr algn="l">
              <a:spcBef>
                <a:spcPct val="50000"/>
              </a:spcBef>
            </a:pPr>
            <a:r>
              <a:rPr lang="en-US">
                <a:solidFill>
                  <a:schemeClr val="tx2"/>
                </a:solidFill>
              </a:rPr>
              <a:t>1</a:t>
            </a:r>
          </a:p>
        </p:txBody>
      </p:sp>
      <p:sp>
        <p:nvSpPr>
          <p:cNvPr id="6168" name="Line 2082"/>
          <p:cNvSpPr>
            <a:spLocks noChangeShapeType="1"/>
          </p:cNvSpPr>
          <p:nvPr/>
        </p:nvSpPr>
        <p:spPr bwMode="auto">
          <a:xfrm flipV="1">
            <a:off x="2324100" y="4371975"/>
            <a:ext cx="974725" cy="0"/>
          </a:xfrm>
          <a:prstGeom prst="line">
            <a:avLst/>
          </a:prstGeom>
          <a:noFill/>
          <a:ln w="28575" cap="sq">
            <a:solidFill>
              <a:srgbClr val="E60501"/>
            </a:solidFill>
            <a:round/>
            <a:headEnd type="stealth" w="med" len="lg"/>
            <a:tailEnd type="none" w="lg" len="lg"/>
          </a:ln>
        </p:spPr>
        <p:txBody>
          <a:bodyPr/>
          <a:lstStyle/>
          <a:p>
            <a:endParaRPr lang="en-US"/>
          </a:p>
        </p:txBody>
      </p:sp>
      <p:sp>
        <p:nvSpPr>
          <p:cNvPr id="6169" name="Line 2083"/>
          <p:cNvSpPr>
            <a:spLocks noChangeShapeType="1"/>
          </p:cNvSpPr>
          <p:nvPr/>
        </p:nvSpPr>
        <p:spPr bwMode="auto">
          <a:xfrm flipV="1">
            <a:off x="2211388" y="3249613"/>
            <a:ext cx="1152525" cy="890587"/>
          </a:xfrm>
          <a:prstGeom prst="line">
            <a:avLst/>
          </a:prstGeom>
          <a:noFill/>
          <a:ln w="28575" cap="sq">
            <a:solidFill>
              <a:srgbClr val="E60501"/>
            </a:solidFill>
            <a:round/>
            <a:headEnd type="stealth" w="med" len="lg"/>
            <a:tailEnd type="none" w="lg" len="lg"/>
          </a:ln>
        </p:spPr>
        <p:txBody>
          <a:bodyPr/>
          <a:lstStyle/>
          <a:p>
            <a:endParaRPr lang="en-US"/>
          </a:p>
        </p:txBody>
      </p:sp>
      <p:sp>
        <p:nvSpPr>
          <p:cNvPr id="6170" name="Line 2084"/>
          <p:cNvSpPr>
            <a:spLocks noChangeShapeType="1"/>
          </p:cNvSpPr>
          <p:nvPr/>
        </p:nvSpPr>
        <p:spPr bwMode="auto">
          <a:xfrm>
            <a:off x="2209800" y="4648200"/>
            <a:ext cx="1154113" cy="712788"/>
          </a:xfrm>
          <a:prstGeom prst="line">
            <a:avLst/>
          </a:prstGeom>
          <a:noFill/>
          <a:ln w="28575" cap="sq">
            <a:solidFill>
              <a:srgbClr val="E60501"/>
            </a:solidFill>
            <a:round/>
            <a:headEnd type="stealth" w="med" len="lg"/>
            <a:tailEnd type="none" w="lg" len="lg"/>
          </a:ln>
        </p:spPr>
        <p:txBody>
          <a:bodyPr/>
          <a:lstStyle/>
          <a:p>
            <a:endParaRPr lang="en-US"/>
          </a:p>
        </p:txBody>
      </p:sp>
      <p:sp>
        <p:nvSpPr>
          <p:cNvPr id="6171" name="Line 2085"/>
          <p:cNvSpPr>
            <a:spLocks noChangeShapeType="1"/>
          </p:cNvSpPr>
          <p:nvPr/>
        </p:nvSpPr>
        <p:spPr bwMode="auto">
          <a:xfrm>
            <a:off x="4116388" y="4540250"/>
            <a:ext cx="1065212" cy="793750"/>
          </a:xfrm>
          <a:prstGeom prst="line">
            <a:avLst/>
          </a:prstGeom>
          <a:noFill/>
          <a:ln w="28575" cap="sq">
            <a:solidFill>
              <a:srgbClr val="E60501"/>
            </a:solidFill>
            <a:round/>
            <a:headEnd type="stealth" w="med" len="lg"/>
            <a:tailEnd type="none" w="lg" len="lg"/>
          </a:ln>
        </p:spPr>
        <p:txBody>
          <a:bodyPr/>
          <a:lstStyle/>
          <a:p>
            <a:endParaRPr lang="en-US"/>
          </a:p>
        </p:txBody>
      </p:sp>
      <p:sp>
        <p:nvSpPr>
          <p:cNvPr id="6172" name="Line 2086"/>
          <p:cNvSpPr>
            <a:spLocks noChangeShapeType="1"/>
          </p:cNvSpPr>
          <p:nvPr/>
        </p:nvSpPr>
        <p:spPr bwMode="auto">
          <a:xfrm flipH="1" flipV="1">
            <a:off x="4208463" y="5595938"/>
            <a:ext cx="911225" cy="1587"/>
          </a:xfrm>
          <a:prstGeom prst="line">
            <a:avLst/>
          </a:prstGeom>
          <a:noFill/>
          <a:ln w="28575" cap="sq">
            <a:solidFill>
              <a:srgbClr val="E60501"/>
            </a:solidFill>
            <a:round/>
            <a:headEnd type="none" w="sm" len="sm"/>
            <a:tailEnd type="stealth" w="med" len="lg"/>
          </a:ln>
        </p:spPr>
        <p:txBody>
          <a:bodyPr/>
          <a:lstStyle/>
          <a:p>
            <a:endParaRPr lang="en-US"/>
          </a:p>
        </p:txBody>
      </p:sp>
      <p:sp>
        <p:nvSpPr>
          <p:cNvPr id="6173" name="Line 2087"/>
          <p:cNvSpPr>
            <a:spLocks noChangeShapeType="1"/>
          </p:cNvSpPr>
          <p:nvPr/>
        </p:nvSpPr>
        <p:spPr bwMode="auto">
          <a:xfrm flipH="1" flipV="1">
            <a:off x="4208463" y="3000375"/>
            <a:ext cx="911225" cy="1588"/>
          </a:xfrm>
          <a:prstGeom prst="line">
            <a:avLst/>
          </a:prstGeom>
          <a:noFill/>
          <a:ln w="28575" cap="sq">
            <a:solidFill>
              <a:srgbClr val="E60501"/>
            </a:solidFill>
            <a:round/>
            <a:headEnd type="none" w="sm" len="sm"/>
            <a:tailEnd type="stealth" w="med" len="lg"/>
          </a:ln>
        </p:spPr>
        <p:txBody>
          <a:bodyPr/>
          <a:lstStyle/>
          <a:p>
            <a:endParaRPr lang="en-US"/>
          </a:p>
        </p:txBody>
      </p:sp>
      <p:sp>
        <p:nvSpPr>
          <p:cNvPr id="6174" name="Line 2088"/>
          <p:cNvSpPr>
            <a:spLocks noChangeShapeType="1"/>
          </p:cNvSpPr>
          <p:nvPr/>
        </p:nvSpPr>
        <p:spPr bwMode="auto">
          <a:xfrm flipV="1">
            <a:off x="4144963" y="3276600"/>
            <a:ext cx="1036637" cy="830263"/>
          </a:xfrm>
          <a:prstGeom prst="line">
            <a:avLst/>
          </a:prstGeom>
          <a:noFill/>
          <a:ln w="28575" cap="sq">
            <a:solidFill>
              <a:srgbClr val="E60501"/>
            </a:solidFill>
            <a:round/>
            <a:headEnd type="stealth" w="med" len="lg"/>
            <a:tailEnd type="none" w="lg" len="lg"/>
          </a:ln>
        </p:spPr>
        <p:txBody>
          <a:bodyPr/>
          <a:lstStyle/>
          <a:p>
            <a:endParaRPr lang="en-US"/>
          </a:p>
        </p:txBody>
      </p:sp>
      <p:sp>
        <p:nvSpPr>
          <p:cNvPr id="6175" name="Line 2089"/>
          <p:cNvSpPr>
            <a:spLocks noChangeShapeType="1"/>
          </p:cNvSpPr>
          <p:nvPr/>
        </p:nvSpPr>
        <p:spPr bwMode="auto">
          <a:xfrm flipV="1">
            <a:off x="4079875" y="4568825"/>
            <a:ext cx="1104900" cy="725488"/>
          </a:xfrm>
          <a:prstGeom prst="line">
            <a:avLst/>
          </a:prstGeom>
          <a:noFill/>
          <a:ln w="28575" cap="sq">
            <a:solidFill>
              <a:srgbClr val="E60501"/>
            </a:solidFill>
            <a:round/>
            <a:headEnd type="stealth" w="med" len="lg"/>
            <a:tailEnd type="none" w="lg" len="lg"/>
          </a:ln>
        </p:spPr>
        <p:txBody>
          <a:bodyPr/>
          <a:lstStyle/>
          <a:p>
            <a:endParaRPr lang="en-US"/>
          </a:p>
        </p:txBody>
      </p:sp>
      <p:sp>
        <p:nvSpPr>
          <p:cNvPr id="6176" name="Line 2090"/>
          <p:cNvSpPr>
            <a:spLocks noChangeShapeType="1"/>
          </p:cNvSpPr>
          <p:nvPr/>
        </p:nvSpPr>
        <p:spPr bwMode="auto">
          <a:xfrm>
            <a:off x="4114800" y="3276600"/>
            <a:ext cx="1098550" cy="815975"/>
          </a:xfrm>
          <a:prstGeom prst="line">
            <a:avLst/>
          </a:prstGeom>
          <a:noFill/>
          <a:ln w="28575" cap="sq">
            <a:solidFill>
              <a:srgbClr val="E60501"/>
            </a:solidFill>
            <a:round/>
            <a:headEnd type="stealth" w="med" len="lg"/>
            <a:tailEnd type="none" w="lg" len="lg"/>
          </a:ln>
        </p:spPr>
        <p:txBody>
          <a:bodyPr/>
          <a:lstStyle/>
          <a:p>
            <a:endParaRPr lang="en-US"/>
          </a:p>
        </p:txBody>
      </p:sp>
      <p:sp>
        <p:nvSpPr>
          <p:cNvPr id="6177" name="Line 2091"/>
          <p:cNvSpPr>
            <a:spLocks noChangeShapeType="1"/>
          </p:cNvSpPr>
          <p:nvPr/>
        </p:nvSpPr>
        <p:spPr bwMode="auto">
          <a:xfrm flipV="1">
            <a:off x="6029325" y="4330700"/>
            <a:ext cx="974725" cy="0"/>
          </a:xfrm>
          <a:prstGeom prst="line">
            <a:avLst/>
          </a:prstGeom>
          <a:noFill/>
          <a:ln w="28575" cap="sq">
            <a:solidFill>
              <a:srgbClr val="E60501"/>
            </a:solidFill>
            <a:round/>
            <a:headEnd type="stealth" w="med" len="lg"/>
            <a:tailEnd type="none" w="lg" len="lg"/>
          </a:ln>
        </p:spPr>
        <p:txBody>
          <a:bodyPr/>
          <a:lstStyle/>
          <a:p>
            <a:endParaRPr lang="en-US"/>
          </a:p>
        </p:txBody>
      </p:sp>
      <p:sp>
        <p:nvSpPr>
          <p:cNvPr id="6178" name="Line 2092"/>
          <p:cNvSpPr>
            <a:spLocks noChangeShapeType="1"/>
          </p:cNvSpPr>
          <p:nvPr/>
        </p:nvSpPr>
        <p:spPr bwMode="auto">
          <a:xfrm flipV="1">
            <a:off x="5964238" y="4635500"/>
            <a:ext cx="1169987" cy="790575"/>
          </a:xfrm>
          <a:prstGeom prst="line">
            <a:avLst/>
          </a:prstGeom>
          <a:noFill/>
          <a:ln w="28575" cap="sq">
            <a:solidFill>
              <a:srgbClr val="E60501"/>
            </a:solidFill>
            <a:round/>
            <a:headEnd type="stealth" w="med" len="lg"/>
            <a:tailEnd type="none" w="lg" len="lg"/>
          </a:ln>
        </p:spPr>
        <p:txBody>
          <a:bodyPr/>
          <a:lstStyle/>
          <a:p>
            <a:endParaRPr lang="en-US"/>
          </a:p>
        </p:txBody>
      </p:sp>
      <p:sp>
        <p:nvSpPr>
          <p:cNvPr id="6179" name="Line 2093"/>
          <p:cNvSpPr>
            <a:spLocks noChangeShapeType="1"/>
          </p:cNvSpPr>
          <p:nvPr/>
        </p:nvSpPr>
        <p:spPr bwMode="auto">
          <a:xfrm>
            <a:off x="5964238" y="3249613"/>
            <a:ext cx="1104900" cy="857250"/>
          </a:xfrm>
          <a:prstGeom prst="line">
            <a:avLst/>
          </a:prstGeom>
          <a:noFill/>
          <a:ln w="28575" cap="sq">
            <a:solidFill>
              <a:srgbClr val="E60501"/>
            </a:solidFill>
            <a:round/>
            <a:headEnd type="stealth" w="med" len="lg"/>
            <a:tailEnd type="none" w="lg" len="lg"/>
          </a:ln>
        </p:spPr>
        <p:txBody>
          <a:bodyPr/>
          <a:lstStyle/>
          <a:p>
            <a:endParaRPr lang="en-US"/>
          </a:p>
        </p:txBody>
      </p:sp>
      <p:sp>
        <p:nvSpPr>
          <p:cNvPr id="6180" name="Line 2094"/>
          <p:cNvSpPr>
            <a:spLocks noChangeShapeType="1"/>
          </p:cNvSpPr>
          <p:nvPr/>
        </p:nvSpPr>
        <p:spPr bwMode="auto">
          <a:xfrm>
            <a:off x="8124825" y="2386013"/>
            <a:ext cx="0" cy="0"/>
          </a:xfrm>
          <a:prstGeom prst="line">
            <a:avLst/>
          </a:prstGeom>
          <a:noFill/>
          <a:ln w="12700" cap="sq">
            <a:solidFill>
              <a:schemeClr val="tx2"/>
            </a:solidFill>
            <a:round/>
            <a:headEnd type="none" w="sm" len="sm"/>
            <a:tailEnd type="none" w="sm" len="sm"/>
          </a:ln>
        </p:spPr>
        <p:txBody>
          <a:bodyPr wrap="none" anchor="ctr"/>
          <a:lstStyle/>
          <a:p>
            <a:endParaRPr lang="en-US"/>
          </a:p>
        </p:txBody>
      </p:sp>
      <p:sp>
        <p:nvSpPr>
          <p:cNvPr id="6181" name="Freeform 2095"/>
          <p:cNvSpPr>
            <a:spLocks/>
          </p:cNvSpPr>
          <p:nvPr/>
        </p:nvSpPr>
        <p:spPr bwMode="auto">
          <a:xfrm>
            <a:off x="6934200" y="2246313"/>
            <a:ext cx="993775" cy="960437"/>
          </a:xfrm>
          <a:custGeom>
            <a:avLst/>
            <a:gdLst>
              <a:gd name="T0" fmla="*/ 159208 w 1367"/>
              <a:gd name="T1" fmla="*/ 12761 h 1430"/>
              <a:gd name="T2" fmla="*/ 223908 w 1367"/>
              <a:gd name="T3" fmla="*/ 56417 h 1430"/>
              <a:gd name="T4" fmla="*/ 271162 w 1367"/>
              <a:gd name="T5" fmla="*/ 94700 h 1430"/>
              <a:gd name="T6" fmla="*/ 306783 w 1367"/>
              <a:gd name="T7" fmla="*/ 138357 h 1430"/>
              <a:gd name="T8" fmla="*/ 400563 w 1367"/>
              <a:gd name="T9" fmla="*/ 220296 h 1430"/>
              <a:gd name="T10" fmla="*/ 459448 w 1367"/>
              <a:gd name="T11" fmla="*/ 274698 h 1430"/>
              <a:gd name="T12" fmla="*/ 536508 w 1367"/>
              <a:gd name="T13" fmla="*/ 388876 h 1430"/>
              <a:gd name="T14" fmla="*/ 559771 w 1367"/>
              <a:gd name="T15" fmla="*/ 421786 h 1430"/>
              <a:gd name="T16" fmla="*/ 571402 w 1367"/>
              <a:gd name="T17" fmla="*/ 437906 h 1430"/>
              <a:gd name="T18" fmla="*/ 684084 w 1367"/>
              <a:gd name="T19" fmla="*/ 595740 h 1430"/>
              <a:gd name="T20" fmla="*/ 718978 w 1367"/>
              <a:gd name="T21" fmla="*/ 644769 h 1430"/>
              <a:gd name="T22" fmla="*/ 772048 w 1367"/>
              <a:gd name="T23" fmla="*/ 683052 h 1430"/>
              <a:gd name="T24" fmla="*/ 972693 w 1367"/>
              <a:gd name="T25" fmla="*/ 818722 h 1430"/>
              <a:gd name="T26" fmla="*/ 990140 w 1367"/>
              <a:gd name="T27" fmla="*/ 851632 h 1430"/>
              <a:gd name="T28" fmla="*/ 955245 w 1367"/>
              <a:gd name="T29" fmla="*/ 889915 h 1430"/>
              <a:gd name="T30" fmla="*/ 925439 w 1367"/>
              <a:gd name="T31" fmla="*/ 906035 h 1430"/>
              <a:gd name="T32" fmla="*/ 889818 w 1367"/>
              <a:gd name="T33" fmla="*/ 928199 h 1430"/>
              <a:gd name="T34" fmla="*/ 748784 w 1367"/>
              <a:gd name="T35" fmla="*/ 960437 h 1430"/>
              <a:gd name="T36" fmla="*/ 607024 w 1367"/>
              <a:gd name="T37" fmla="*/ 949691 h 1430"/>
              <a:gd name="T38" fmla="*/ 489254 w 1367"/>
              <a:gd name="T39" fmla="*/ 884542 h 1430"/>
              <a:gd name="T40" fmla="*/ 383116 w 1367"/>
              <a:gd name="T41" fmla="*/ 786484 h 1430"/>
              <a:gd name="T42" fmla="*/ 318415 w 1367"/>
              <a:gd name="T43" fmla="*/ 720664 h 1430"/>
              <a:gd name="T44" fmla="*/ 282793 w 1367"/>
              <a:gd name="T45" fmla="*/ 677679 h 1430"/>
              <a:gd name="T46" fmla="*/ 229724 w 1367"/>
              <a:gd name="T47" fmla="*/ 634023 h 1430"/>
              <a:gd name="T48" fmla="*/ 188287 w 1367"/>
              <a:gd name="T49" fmla="*/ 584993 h 1430"/>
              <a:gd name="T50" fmla="*/ 141760 w 1367"/>
              <a:gd name="T51" fmla="*/ 513800 h 1430"/>
              <a:gd name="T52" fmla="*/ 111954 w 1367"/>
              <a:gd name="T53" fmla="*/ 476189 h 1430"/>
              <a:gd name="T54" fmla="*/ 82148 w 1367"/>
              <a:gd name="T55" fmla="*/ 427159 h 1430"/>
              <a:gd name="T56" fmla="*/ 35622 w 1367"/>
              <a:gd name="T57" fmla="*/ 350593 h 1430"/>
              <a:gd name="T58" fmla="*/ 0 w 1367"/>
              <a:gd name="T59" fmla="*/ 198132 h 1430"/>
              <a:gd name="T60" fmla="*/ 5816 w 1367"/>
              <a:gd name="T61" fmla="*/ 132984 h 1430"/>
              <a:gd name="T62" fmla="*/ 53069 w 1367"/>
              <a:gd name="T63" fmla="*/ 61790 h 1430"/>
              <a:gd name="T64" fmla="*/ 100323 w 1367"/>
              <a:gd name="T65" fmla="*/ 29552 h 1430"/>
              <a:gd name="T66" fmla="*/ 159208 w 1367"/>
              <a:gd name="T67" fmla="*/ 12761 h 143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67"/>
              <a:gd name="T103" fmla="*/ 0 h 1430"/>
              <a:gd name="T104" fmla="*/ 1367 w 1367"/>
              <a:gd name="T105" fmla="*/ 1430 h 143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67" h="1430">
                <a:moveTo>
                  <a:pt x="219" y="19"/>
                </a:moveTo>
                <a:cubicBezTo>
                  <a:pt x="250" y="41"/>
                  <a:pt x="273" y="67"/>
                  <a:pt x="308" y="84"/>
                </a:cubicBezTo>
                <a:cubicBezTo>
                  <a:pt x="328" y="106"/>
                  <a:pt x="354" y="118"/>
                  <a:pt x="373" y="141"/>
                </a:cubicBezTo>
                <a:cubicBezTo>
                  <a:pt x="390" y="161"/>
                  <a:pt x="403" y="188"/>
                  <a:pt x="422" y="206"/>
                </a:cubicBezTo>
                <a:cubicBezTo>
                  <a:pt x="464" y="247"/>
                  <a:pt x="509" y="286"/>
                  <a:pt x="551" y="328"/>
                </a:cubicBezTo>
                <a:cubicBezTo>
                  <a:pt x="577" y="354"/>
                  <a:pt x="611" y="379"/>
                  <a:pt x="632" y="409"/>
                </a:cubicBezTo>
                <a:cubicBezTo>
                  <a:pt x="671" y="465"/>
                  <a:pt x="706" y="520"/>
                  <a:pt x="738" y="579"/>
                </a:cubicBezTo>
                <a:cubicBezTo>
                  <a:pt x="747" y="596"/>
                  <a:pt x="759" y="612"/>
                  <a:pt x="770" y="628"/>
                </a:cubicBezTo>
                <a:cubicBezTo>
                  <a:pt x="775" y="636"/>
                  <a:pt x="786" y="652"/>
                  <a:pt x="786" y="652"/>
                </a:cubicBezTo>
                <a:cubicBezTo>
                  <a:pt x="811" y="742"/>
                  <a:pt x="876" y="822"/>
                  <a:pt x="941" y="887"/>
                </a:cubicBezTo>
                <a:cubicBezTo>
                  <a:pt x="962" y="908"/>
                  <a:pt x="973" y="936"/>
                  <a:pt x="989" y="960"/>
                </a:cubicBezTo>
                <a:cubicBezTo>
                  <a:pt x="994" y="968"/>
                  <a:pt x="1051" y="1011"/>
                  <a:pt x="1062" y="1017"/>
                </a:cubicBezTo>
                <a:cubicBezTo>
                  <a:pt x="1160" y="1073"/>
                  <a:pt x="1273" y="1122"/>
                  <a:pt x="1338" y="1219"/>
                </a:cubicBezTo>
                <a:cubicBezTo>
                  <a:pt x="1344" y="1236"/>
                  <a:pt x="1359" y="1250"/>
                  <a:pt x="1362" y="1268"/>
                </a:cubicBezTo>
                <a:cubicBezTo>
                  <a:pt x="1367" y="1297"/>
                  <a:pt x="1335" y="1318"/>
                  <a:pt x="1314" y="1325"/>
                </a:cubicBezTo>
                <a:cubicBezTo>
                  <a:pt x="1273" y="1363"/>
                  <a:pt x="1323" y="1321"/>
                  <a:pt x="1273" y="1349"/>
                </a:cubicBezTo>
                <a:cubicBezTo>
                  <a:pt x="1256" y="1359"/>
                  <a:pt x="1243" y="1376"/>
                  <a:pt x="1224" y="1382"/>
                </a:cubicBezTo>
                <a:cubicBezTo>
                  <a:pt x="1160" y="1403"/>
                  <a:pt x="1097" y="1417"/>
                  <a:pt x="1030" y="1430"/>
                </a:cubicBezTo>
                <a:cubicBezTo>
                  <a:pt x="1025" y="1430"/>
                  <a:pt x="879" y="1427"/>
                  <a:pt x="835" y="1414"/>
                </a:cubicBezTo>
                <a:cubicBezTo>
                  <a:pt x="772" y="1395"/>
                  <a:pt x="724" y="1355"/>
                  <a:pt x="673" y="1317"/>
                </a:cubicBezTo>
                <a:cubicBezTo>
                  <a:pt x="638" y="1262"/>
                  <a:pt x="573" y="1218"/>
                  <a:pt x="527" y="1171"/>
                </a:cubicBezTo>
                <a:cubicBezTo>
                  <a:pt x="495" y="1139"/>
                  <a:pt x="475" y="1099"/>
                  <a:pt x="438" y="1073"/>
                </a:cubicBezTo>
                <a:cubicBezTo>
                  <a:pt x="424" y="1052"/>
                  <a:pt x="406" y="1026"/>
                  <a:pt x="389" y="1009"/>
                </a:cubicBezTo>
                <a:cubicBezTo>
                  <a:pt x="360" y="979"/>
                  <a:pt x="341" y="983"/>
                  <a:pt x="316" y="944"/>
                </a:cubicBezTo>
                <a:cubicBezTo>
                  <a:pt x="299" y="917"/>
                  <a:pt x="282" y="893"/>
                  <a:pt x="259" y="871"/>
                </a:cubicBezTo>
                <a:cubicBezTo>
                  <a:pt x="241" y="834"/>
                  <a:pt x="218" y="800"/>
                  <a:pt x="195" y="765"/>
                </a:cubicBezTo>
                <a:cubicBezTo>
                  <a:pt x="182" y="746"/>
                  <a:pt x="154" y="709"/>
                  <a:pt x="154" y="709"/>
                </a:cubicBezTo>
                <a:cubicBezTo>
                  <a:pt x="130" y="635"/>
                  <a:pt x="173" y="759"/>
                  <a:pt x="113" y="636"/>
                </a:cubicBezTo>
                <a:cubicBezTo>
                  <a:pt x="94" y="597"/>
                  <a:pt x="73" y="558"/>
                  <a:pt x="49" y="522"/>
                </a:cubicBezTo>
                <a:cubicBezTo>
                  <a:pt x="32" y="446"/>
                  <a:pt x="11" y="373"/>
                  <a:pt x="0" y="295"/>
                </a:cubicBezTo>
                <a:cubicBezTo>
                  <a:pt x="3" y="263"/>
                  <a:pt x="3" y="230"/>
                  <a:pt x="8" y="198"/>
                </a:cubicBezTo>
                <a:cubicBezTo>
                  <a:pt x="17" y="145"/>
                  <a:pt x="43" y="131"/>
                  <a:pt x="73" y="92"/>
                </a:cubicBezTo>
                <a:cubicBezTo>
                  <a:pt x="94" y="65"/>
                  <a:pt x="104" y="55"/>
                  <a:pt x="138" y="44"/>
                </a:cubicBezTo>
                <a:cubicBezTo>
                  <a:pt x="156" y="32"/>
                  <a:pt x="200" y="0"/>
                  <a:pt x="219" y="19"/>
                </a:cubicBezTo>
                <a:close/>
              </a:path>
            </a:pathLst>
          </a:custGeom>
          <a:solidFill>
            <a:srgbClr val="0000FF"/>
          </a:solidFill>
          <a:ln w="12700" cap="sq">
            <a:solidFill>
              <a:schemeClr val="tx1"/>
            </a:solidFill>
            <a:round/>
            <a:headEnd type="none" w="sm" len="sm"/>
            <a:tailEnd type="none" w="sm" len="sm"/>
          </a:ln>
        </p:spPr>
        <p:txBody>
          <a:bodyPr wrap="none" anchor="ctr"/>
          <a:lstStyle/>
          <a:p>
            <a:endParaRPr lang="en-US"/>
          </a:p>
        </p:txBody>
      </p:sp>
      <p:sp>
        <p:nvSpPr>
          <p:cNvPr id="6182" name="Oval 2096"/>
          <p:cNvSpPr>
            <a:spLocks noChangeArrowheads="1"/>
          </p:cNvSpPr>
          <p:nvPr/>
        </p:nvSpPr>
        <p:spPr bwMode="auto">
          <a:xfrm>
            <a:off x="7321550" y="2451100"/>
            <a:ext cx="139700" cy="128588"/>
          </a:xfrm>
          <a:prstGeom prst="ellipse">
            <a:avLst/>
          </a:prstGeom>
          <a:solidFill>
            <a:srgbClr val="6699FF"/>
          </a:solidFill>
          <a:ln w="12700" cap="sq">
            <a:solidFill>
              <a:srgbClr val="0000FF"/>
            </a:solidFill>
            <a:round/>
            <a:headEnd type="none" w="sm" len="sm"/>
            <a:tailEnd type="none" w="sm" len="sm"/>
          </a:ln>
        </p:spPr>
        <p:txBody>
          <a:bodyPr wrap="none" anchor="ctr"/>
          <a:lstStyle/>
          <a:p>
            <a:endParaRPr kumimoji="0" lang="en-US">
              <a:solidFill>
                <a:srgbClr val="0000FF"/>
              </a:solidFill>
            </a:endParaRPr>
          </a:p>
        </p:txBody>
      </p:sp>
      <p:sp>
        <p:nvSpPr>
          <p:cNvPr id="6183" name="Freeform 2097"/>
          <p:cNvSpPr>
            <a:spLocks/>
          </p:cNvSpPr>
          <p:nvPr/>
        </p:nvSpPr>
        <p:spPr bwMode="auto">
          <a:xfrm rot="-361511">
            <a:off x="7050088" y="1871663"/>
            <a:ext cx="1812925" cy="1419225"/>
          </a:xfrm>
          <a:custGeom>
            <a:avLst/>
            <a:gdLst>
              <a:gd name="T0" fmla="*/ 88826 w 2490"/>
              <a:gd name="T1" fmla="*/ 265853 h 2114"/>
              <a:gd name="T2" fmla="*/ 195126 w 2490"/>
              <a:gd name="T3" fmla="*/ 314861 h 2114"/>
              <a:gd name="T4" fmla="*/ 277399 w 2490"/>
              <a:gd name="T5" fmla="*/ 390723 h 2114"/>
              <a:gd name="T6" fmla="*/ 342199 w 2490"/>
              <a:gd name="T7" fmla="*/ 445102 h 2114"/>
              <a:gd name="T8" fmla="*/ 395349 w 2490"/>
              <a:gd name="T9" fmla="*/ 510223 h 2114"/>
              <a:gd name="T10" fmla="*/ 431025 w 2490"/>
              <a:gd name="T11" fmla="*/ 581385 h 2114"/>
              <a:gd name="T12" fmla="*/ 460876 w 2490"/>
              <a:gd name="T13" fmla="*/ 646506 h 2114"/>
              <a:gd name="T14" fmla="*/ 514026 w 2490"/>
              <a:gd name="T15" fmla="*/ 772048 h 2114"/>
              <a:gd name="T16" fmla="*/ 626151 w 2490"/>
              <a:gd name="T17" fmla="*/ 935185 h 2114"/>
              <a:gd name="T18" fmla="*/ 673476 w 2490"/>
              <a:gd name="T19" fmla="*/ 1011047 h 2114"/>
              <a:gd name="T20" fmla="*/ 755750 w 2490"/>
              <a:gd name="T21" fmla="*/ 1103692 h 2114"/>
              <a:gd name="T22" fmla="*/ 791426 w 2490"/>
              <a:gd name="T23" fmla="*/ 1141959 h 2114"/>
              <a:gd name="T24" fmla="*/ 879523 w 2490"/>
              <a:gd name="T25" fmla="*/ 1185596 h 2114"/>
              <a:gd name="T26" fmla="*/ 998201 w 2490"/>
              <a:gd name="T27" fmla="*/ 1256088 h 2114"/>
              <a:gd name="T28" fmla="*/ 1116150 w 2490"/>
              <a:gd name="T29" fmla="*/ 1321208 h 2114"/>
              <a:gd name="T30" fmla="*/ 1228275 w 2490"/>
              <a:gd name="T31" fmla="*/ 1359475 h 2114"/>
              <a:gd name="T32" fmla="*/ 1304723 w 2490"/>
              <a:gd name="T33" fmla="*/ 1387000 h 2114"/>
              <a:gd name="T34" fmla="*/ 1363698 w 2490"/>
              <a:gd name="T35" fmla="*/ 1408483 h 2114"/>
              <a:gd name="T36" fmla="*/ 1440875 w 2490"/>
              <a:gd name="T37" fmla="*/ 1419225 h 2114"/>
              <a:gd name="T38" fmla="*/ 1505674 w 2490"/>
              <a:gd name="T39" fmla="*/ 1381630 h 2114"/>
              <a:gd name="T40" fmla="*/ 1488200 w 2490"/>
              <a:gd name="T41" fmla="*/ 1239975 h 2114"/>
              <a:gd name="T42" fmla="*/ 1475823 w 2490"/>
              <a:gd name="T43" fmla="*/ 1229234 h 2114"/>
              <a:gd name="T44" fmla="*/ 1446699 w 2490"/>
              <a:gd name="T45" fmla="*/ 1201709 h 2114"/>
              <a:gd name="T46" fmla="*/ 1340399 w 2490"/>
              <a:gd name="T47" fmla="*/ 1152701 h 2114"/>
              <a:gd name="T48" fmla="*/ 1322925 w 2490"/>
              <a:gd name="T49" fmla="*/ 1141959 h 2114"/>
              <a:gd name="T50" fmla="*/ 1304723 w 2490"/>
              <a:gd name="T51" fmla="*/ 1136588 h 2114"/>
              <a:gd name="T52" fmla="*/ 1245749 w 2490"/>
              <a:gd name="T53" fmla="*/ 1114434 h 2114"/>
              <a:gd name="T54" fmla="*/ 1210073 w 2490"/>
              <a:gd name="T55" fmla="*/ 1103692 h 2114"/>
              <a:gd name="T56" fmla="*/ 1163475 w 2490"/>
              <a:gd name="T57" fmla="*/ 1070796 h 2114"/>
              <a:gd name="T58" fmla="*/ 1198423 w 2490"/>
              <a:gd name="T59" fmla="*/ 924443 h 2114"/>
              <a:gd name="T60" fmla="*/ 1263223 w 2490"/>
              <a:gd name="T61" fmla="*/ 896918 h 2114"/>
              <a:gd name="T62" fmla="*/ 1511499 w 2490"/>
              <a:gd name="T63" fmla="*/ 858651 h 2114"/>
              <a:gd name="T64" fmla="*/ 1747398 w 2490"/>
              <a:gd name="T65" fmla="*/ 831797 h 2114"/>
              <a:gd name="T66" fmla="*/ 1812925 w 2490"/>
              <a:gd name="T67" fmla="*/ 711627 h 2114"/>
              <a:gd name="T68" fmla="*/ 1729924 w 2490"/>
              <a:gd name="T69" fmla="*/ 390723 h 2114"/>
              <a:gd name="T70" fmla="*/ 1700072 w 2490"/>
              <a:gd name="T71" fmla="*/ 341715 h 2114"/>
              <a:gd name="T72" fmla="*/ 1582123 w 2490"/>
              <a:gd name="T73" fmla="*/ 238328 h 2114"/>
              <a:gd name="T74" fmla="*/ 1517324 w 2490"/>
              <a:gd name="T75" fmla="*/ 200061 h 2114"/>
              <a:gd name="T76" fmla="*/ 1375347 w 2490"/>
              <a:gd name="T77" fmla="*/ 134940 h 2114"/>
              <a:gd name="T78" fmla="*/ 1322925 w 2490"/>
              <a:gd name="T79" fmla="*/ 118828 h 2114"/>
              <a:gd name="T80" fmla="*/ 1210073 w 2490"/>
              <a:gd name="T81" fmla="*/ 80561 h 2114"/>
              <a:gd name="T82" fmla="*/ 903550 w 2490"/>
              <a:gd name="T83" fmla="*/ 15441 h 2114"/>
              <a:gd name="T84" fmla="*/ 182749 w 2490"/>
              <a:gd name="T85" fmla="*/ 53036 h 2114"/>
              <a:gd name="T86" fmla="*/ 106300 w 2490"/>
              <a:gd name="T87" fmla="*/ 75191 h 2114"/>
              <a:gd name="T88" fmla="*/ 24027 w 2490"/>
              <a:gd name="T89" fmla="*/ 124199 h 2114"/>
              <a:gd name="T90" fmla="*/ 11649 w 2490"/>
              <a:gd name="T91" fmla="*/ 134940 h 2114"/>
              <a:gd name="T92" fmla="*/ 0 w 2490"/>
              <a:gd name="T93" fmla="*/ 167836 h 2114"/>
              <a:gd name="T94" fmla="*/ 29851 w 2490"/>
              <a:gd name="T95" fmla="*/ 210803 h 2114"/>
              <a:gd name="T96" fmla="*/ 88826 w 2490"/>
              <a:gd name="T97" fmla="*/ 265853 h 21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90"/>
              <a:gd name="T148" fmla="*/ 0 h 2114"/>
              <a:gd name="T149" fmla="*/ 2490 w 2490"/>
              <a:gd name="T150" fmla="*/ 2114 h 21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90" h="2114">
                <a:moveTo>
                  <a:pt x="122" y="396"/>
                </a:moveTo>
                <a:cubicBezTo>
                  <a:pt x="173" y="409"/>
                  <a:pt x="230" y="431"/>
                  <a:pt x="268" y="469"/>
                </a:cubicBezTo>
                <a:cubicBezTo>
                  <a:pt x="306" y="507"/>
                  <a:pt x="335" y="552"/>
                  <a:pt x="381" y="582"/>
                </a:cubicBezTo>
                <a:cubicBezTo>
                  <a:pt x="404" y="616"/>
                  <a:pt x="438" y="638"/>
                  <a:pt x="470" y="663"/>
                </a:cubicBezTo>
                <a:cubicBezTo>
                  <a:pt x="498" y="685"/>
                  <a:pt x="527" y="728"/>
                  <a:pt x="543" y="760"/>
                </a:cubicBezTo>
                <a:cubicBezTo>
                  <a:pt x="560" y="794"/>
                  <a:pt x="578" y="830"/>
                  <a:pt x="592" y="866"/>
                </a:cubicBezTo>
                <a:cubicBezTo>
                  <a:pt x="605" y="899"/>
                  <a:pt x="607" y="938"/>
                  <a:pt x="633" y="963"/>
                </a:cubicBezTo>
                <a:cubicBezTo>
                  <a:pt x="650" y="1016"/>
                  <a:pt x="667" y="1111"/>
                  <a:pt x="706" y="1150"/>
                </a:cubicBezTo>
                <a:cubicBezTo>
                  <a:pt x="732" y="1227"/>
                  <a:pt x="814" y="1324"/>
                  <a:pt x="860" y="1393"/>
                </a:cubicBezTo>
                <a:cubicBezTo>
                  <a:pt x="885" y="1430"/>
                  <a:pt x="902" y="1469"/>
                  <a:pt x="925" y="1506"/>
                </a:cubicBezTo>
                <a:cubicBezTo>
                  <a:pt x="955" y="1555"/>
                  <a:pt x="1001" y="1600"/>
                  <a:pt x="1038" y="1644"/>
                </a:cubicBezTo>
                <a:cubicBezTo>
                  <a:pt x="1055" y="1664"/>
                  <a:pt x="1066" y="1685"/>
                  <a:pt x="1087" y="1701"/>
                </a:cubicBezTo>
                <a:cubicBezTo>
                  <a:pt x="1126" y="1730"/>
                  <a:pt x="1171" y="1737"/>
                  <a:pt x="1208" y="1766"/>
                </a:cubicBezTo>
                <a:cubicBezTo>
                  <a:pt x="1261" y="1808"/>
                  <a:pt x="1305" y="1850"/>
                  <a:pt x="1371" y="1871"/>
                </a:cubicBezTo>
                <a:cubicBezTo>
                  <a:pt x="1425" y="1907"/>
                  <a:pt x="1470" y="1948"/>
                  <a:pt x="1533" y="1968"/>
                </a:cubicBezTo>
                <a:cubicBezTo>
                  <a:pt x="1577" y="1999"/>
                  <a:pt x="1635" y="2012"/>
                  <a:pt x="1687" y="2025"/>
                </a:cubicBezTo>
                <a:cubicBezTo>
                  <a:pt x="1721" y="2047"/>
                  <a:pt x="1754" y="2055"/>
                  <a:pt x="1792" y="2066"/>
                </a:cubicBezTo>
                <a:cubicBezTo>
                  <a:pt x="1820" y="2074"/>
                  <a:pt x="1844" y="2091"/>
                  <a:pt x="1873" y="2098"/>
                </a:cubicBezTo>
                <a:cubicBezTo>
                  <a:pt x="1910" y="2107"/>
                  <a:pt x="1941" y="2109"/>
                  <a:pt x="1979" y="2114"/>
                </a:cubicBezTo>
                <a:cubicBezTo>
                  <a:pt x="2045" y="2106"/>
                  <a:pt x="2049" y="2114"/>
                  <a:pt x="2068" y="2058"/>
                </a:cubicBezTo>
                <a:cubicBezTo>
                  <a:pt x="2059" y="1890"/>
                  <a:pt x="2072" y="1959"/>
                  <a:pt x="2044" y="1847"/>
                </a:cubicBezTo>
                <a:cubicBezTo>
                  <a:pt x="2042" y="1839"/>
                  <a:pt x="2033" y="1837"/>
                  <a:pt x="2027" y="1831"/>
                </a:cubicBezTo>
                <a:cubicBezTo>
                  <a:pt x="2013" y="1817"/>
                  <a:pt x="2000" y="1804"/>
                  <a:pt x="1987" y="1790"/>
                </a:cubicBezTo>
                <a:cubicBezTo>
                  <a:pt x="1947" y="1749"/>
                  <a:pt x="1893" y="1734"/>
                  <a:pt x="1841" y="1717"/>
                </a:cubicBezTo>
                <a:cubicBezTo>
                  <a:pt x="1832" y="1714"/>
                  <a:pt x="1826" y="1705"/>
                  <a:pt x="1817" y="1701"/>
                </a:cubicBezTo>
                <a:cubicBezTo>
                  <a:pt x="1809" y="1697"/>
                  <a:pt x="1800" y="1696"/>
                  <a:pt x="1792" y="1693"/>
                </a:cubicBezTo>
                <a:cubicBezTo>
                  <a:pt x="1764" y="1674"/>
                  <a:pt x="1743" y="1669"/>
                  <a:pt x="1711" y="1660"/>
                </a:cubicBezTo>
                <a:cubicBezTo>
                  <a:pt x="1695" y="1655"/>
                  <a:pt x="1662" y="1644"/>
                  <a:pt x="1662" y="1644"/>
                </a:cubicBezTo>
                <a:cubicBezTo>
                  <a:pt x="1633" y="1625"/>
                  <a:pt x="1617" y="1625"/>
                  <a:pt x="1598" y="1595"/>
                </a:cubicBezTo>
                <a:cubicBezTo>
                  <a:pt x="1610" y="1536"/>
                  <a:pt x="1613" y="1433"/>
                  <a:pt x="1646" y="1377"/>
                </a:cubicBezTo>
                <a:cubicBezTo>
                  <a:pt x="1664" y="1347"/>
                  <a:pt x="1705" y="1346"/>
                  <a:pt x="1735" y="1336"/>
                </a:cubicBezTo>
                <a:cubicBezTo>
                  <a:pt x="1844" y="1300"/>
                  <a:pt x="1962" y="1291"/>
                  <a:pt x="2076" y="1279"/>
                </a:cubicBezTo>
                <a:cubicBezTo>
                  <a:pt x="2152" y="1304"/>
                  <a:pt x="2318" y="1266"/>
                  <a:pt x="2400" y="1239"/>
                </a:cubicBezTo>
                <a:cubicBezTo>
                  <a:pt x="2450" y="1192"/>
                  <a:pt x="2472" y="1124"/>
                  <a:pt x="2490" y="1060"/>
                </a:cubicBezTo>
                <a:cubicBezTo>
                  <a:pt x="2480" y="907"/>
                  <a:pt x="2473" y="711"/>
                  <a:pt x="2376" y="582"/>
                </a:cubicBezTo>
                <a:cubicBezTo>
                  <a:pt x="2366" y="553"/>
                  <a:pt x="2357" y="530"/>
                  <a:pt x="2335" y="509"/>
                </a:cubicBezTo>
                <a:cubicBezTo>
                  <a:pt x="2309" y="431"/>
                  <a:pt x="2244" y="390"/>
                  <a:pt x="2173" y="355"/>
                </a:cubicBezTo>
                <a:cubicBezTo>
                  <a:pt x="2141" y="339"/>
                  <a:pt x="2114" y="316"/>
                  <a:pt x="2084" y="298"/>
                </a:cubicBezTo>
                <a:cubicBezTo>
                  <a:pt x="2020" y="261"/>
                  <a:pt x="1956" y="234"/>
                  <a:pt x="1889" y="201"/>
                </a:cubicBezTo>
                <a:cubicBezTo>
                  <a:pt x="1866" y="190"/>
                  <a:pt x="1839" y="189"/>
                  <a:pt x="1817" y="177"/>
                </a:cubicBezTo>
                <a:cubicBezTo>
                  <a:pt x="1768" y="152"/>
                  <a:pt x="1711" y="145"/>
                  <a:pt x="1662" y="120"/>
                </a:cubicBezTo>
                <a:cubicBezTo>
                  <a:pt x="1543" y="61"/>
                  <a:pt x="1371" y="36"/>
                  <a:pt x="1241" y="23"/>
                </a:cubicBezTo>
                <a:cubicBezTo>
                  <a:pt x="919" y="27"/>
                  <a:pt x="571" y="0"/>
                  <a:pt x="251" y="79"/>
                </a:cubicBezTo>
                <a:cubicBezTo>
                  <a:pt x="219" y="87"/>
                  <a:pt x="174" y="97"/>
                  <a:pt x="146" y="112"/>
                </a:cubicBezTo>
                <a:cubicBezTo>
                  <a:pt x="109" y="132"/>
                  <a:pt x="73" y="172"/>
                  <a:pt x="33" y="185"/>
                </a:cubicBezTo>
                <a:cubicBezTo>
                  <a:pt x="27" y="190"/>
                  <a:pt x="20" y="194"/>
                  <a:pt x="16" y="201"/>
                </a:cubicBezTo>
                <a:cubicBezTo>
                  <a:pt x="8" y="216"/>
                  <a:pt x="0" y="250"/>
                  <a:pt x="0" y="250"/>
                </a:cubicBezTo>
                <a:cubicBezTo>
                  <a:pt x="9" y="277"/>
                  <a:pt x="20" y="294"/>
                  <a:pt x="41" y="314"/>
                </a:cubicBezTo>
                <a:cubicBezTo>
                  <a:pt x="52" y="348"/>
                  <a:pt x="84" y="396"/>
                  <a:pt x="122" y="396"/>
                </a:cubicBezTo>
                <a:close/>
              </a:path>
            </a:pathLst>
          </a:custGeom>
          <a:solidFill>
            <a:srgbClr val="FF0000"/>
          </a:solidFill>
          <a:ln w="12700" cap="sq">
            <a:solidFill>
              <a:schemeClr val="tx1"/>
            </a:solidFill>
            <a:round/>
            <a:headEnd type="none" w="sm" len="sm"/>
            <a:tailEnd type="none" w="sm" len="sm"/>
          </a:ln>
        </p:spPr>
        <p:txBody>
          <a:bodyPr wrap="none" anchor="ctr"/>
          <a:lstStyle/>
          <a:p>
            <a:endParaRPr lang="en-US"/>
          </a:p>
        </p:txBody>
      </p:sp>
      <p:sp>
        <p:nvSpPr>
          <p:cNvPr id="6184" name="Freeform 2098"/>
          <p:cNvSpPr>
            <a:spLocks/>
          </p:cNvSpPr>
          <p:nvPr/>
        </p:nvSpPr>
        <p:spPr bwMode="auto">
          <a:xfrm rot="-3277230">
            <a:off x="8036719" y="3055144"/>
            <a:ext cx="185737" cy="409575"/>
          </a:xfrm>
          <a:custGeom>
            <a:avLst/>
            <a:gdLst>
              <a:gd name="T0" fmla="*/ 671 w 277"/>
              <a:gd name="T1" fmla="*/ 29827 h 563"/>
              <a:gd name="T2" fmla="*/ 16763 w 277"/>
              <a:gd name="T3" fmla="*/ 159320 h 563"/>
              <a:gd name="T4" fmla="*/ 27492 w 277"/>
              <a:gd name="T5" fmla="*/ 248073 h 563"/>
              <a:gd name="T6" fmla="*/ 38891 w 277"/>
              <a:gd name="T7" fmla="*/ 259713 h 563"/>
              <a:gd name="T8" fmla="*/ 71076 w 277"/>
              <a:gd name="T9" fmla="*/ 312819 h 563"/>
              <a:gd name="T10" fmla="*/ 82475 w 277"/>
              <a:gd name="T11" fmla="*/ 348466 h 563"/>
              <a:gd name="T12" fmla="*/ 93204 w 277"/>
              <a:gd name="T13" fmla="*/ 365926 h 563"/>
              <a:gd name="T14" fmla="*/ 120025 w 277"/>
              <a:gd name="T15" fmla="*/ 407393 h 563"/>
              <a:gd name="T16" fmla="*/ 158245 w 277"/>
              <a:gd name="T17" fmla="*/ 401573 h 563"/>
              <a:gd name="T18" fmla="*/ 185737 w 277"/>
              <a:gd name="T19" fmla="*/ 318639 h 563"/>
              <a:gd name="T20" fmla="*/ 125389 w 277"/>
              <a:gd name="T21" fmla="*/ 100393 h 563"/>
              <a:gd name="T22" fmla="*/ 98568 w 277"/>
              <a:gd name="T23" fmla="*/ 47287 h 563"/>
              <a:gd name="T24" fmla="*/ 44255 w 277"/>
              <a:gd name="T25" fmla="*/ 0 h 563"/>
              <a:gd name="T26" fmla="*/ 27492 w 277"/>
              <a:gd name="T27" fmla="*/ 6547 h 563"/>
              <a:gd name="T28" fmla="*/ 671 w 277"/>
              <a:gd name="T29" fmla="*/ 29827 h 5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7"/>
              <a:gd name="T46" fmla="*/ 0 h 563"/>
              <a:gd name="T47" fmla="*/ 277 w 277"/>
              <a:gd name="T48" fmla="*/ 563 h 5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7" h="563">
                <a:moveTo>
                  <a:pt x="1" y="41"/>
                </a:moveTo>
                <a:cubicBezTo>
                  <a:pt x="20" y="98"/>
                  <a:pt x="13" y="160"/>
                  <a:pt x="25" y="219"/>
                </a:cubicBezTo>
                <a:cubicBezTo>
                  <a:pt x="14" y="266"/>
                  <a:pt x="26" y="295"/>
                  <a:pt x="41" y="341"/>
                </a:cubicBezTo>
                <a:cubicBezTo>
                  <a:pt x="43" y="348"/>
                  <a:pt x="53" y="351"/>
                  <a:pt x="58" y="357"/>
                </a:cubicBezTo>
                <a:cubicBezTo>
                  <a:pt x="76" y="380"/>
                  <a:pt x="96" y="402"/>
                  <a:pt x="106" y="430"/>
                </a:cubicBezTo>
                <a:cubicBezTo>
                  <a:pt x="112" y="446"/>
                  <a:pt x="113" y="465"/>
                  <a:pt x="123" y="479"/>
                </a:cubicBezTo>
                <a:cubicBezTo>
                  <a:pt x="128" y="487"/>
                  <a:pt x="135" y="494"/>
                  <a:pt x="139" y="503"/>
                </a:cubicBezTo>
                <a:cubicBezTo>
                  <a:pt x="165" y="563"/>
                  <a:pt x="135" y="545"/>
                  <a:pt x="179" y="560"/>
                </a:cubicBezTo>
                <a:cubicBezTo>
                  <a:pt x="198" y="557"/>
                  <a:pt x="218" y="559"/>
                  <a:pt x="236" y="552"/>
                </a:cubicBezTo>
                <a:cubicBezTo>
                  <a:pt x="276" y="536"/>
                  <a:pt x="268" y="473"/>
                  <a:pt x="277" y="438"/>
                </a:cubicBezTo>
                <a:cubicBezTo>
                  <a:pt x="265" y="331"/>
                  <a:pt x="236" y="234"/>
                  <a:pt x="187" y="138"/>
                </a:cubicBezTo>
                <a:cubicBezTo>
                  <a:pt x="173" y="111"/>
                  <a:pt x="168" y="88"/>
                  <a:pt x="147" y="65"/>
                </a:cubicBezTo>
                <a:cubicBezTo>
                  <a:pt x="134" y="26"/>
                  <a:pt x="102" y="13"/>
                  <a:pt x="66" y="0"/>
                </a:cubicBezTo>
                <a:cubicBezTo>
                  <a:pt x="58" y="3"/>
                  <a:pt x="47" y="3"/>
                  <a:pt x="41" y="9"/>
                </a:cubicBezTo>
                <a:cubicBezTo>
                  <a:pt x="0" y="50"/>
                  <a:pt x="19" y="78"/>
                  <a:pt x="1" y="41"/>
                </a:cubicBezTo>
                <a:close/>
              </a:path>
            </a:pathLst>
          </a:custGeom>
          <a:solidFill>
            <a:srgbClr val="0000FF"/>
          </a:solidFill>
          <a:ln w="12700" cap="sq">
            <a:solidFill>
              <a:schemeClr val="tx1"/>
            </a:solidFill>
            <a:round/>
            <a:headEnd type="none" w="sm" len="sm"/>
            <a:tailEnd type="none" w="sm" len="sm"/>
          </a:ln>
        </p:spPr>
        <p:txBody>
          <a:bodyPr wrap="none" anchor="ctr"/>
          <a:lstStyle/>
          <a:p>
            <a:endParaRPr lang="en-US"/>
          </a:p>
        </p:txBody>
      </p:sp>
      <p:sp>
        <p:nvSpPr>
          <p:cNvPr id="6185" name="Freeform 2099"/>
          <p:cNvSpPr>
            <a:spLocks/>
          </p:cNvSpPr>
          <p:nvPr/>
        </p:nvSpPr>
        <p:spPr bwMode="auto">
          <a:xfrm>
            <a:off x="8404225" y="2605088"/>
            <a:ext cx="663575" cy="334962"/>
          </a:xfrm>
          <a:custGeom>
            <a:avLst/>
            <a:gdLst>
              <a:gd name="T0" fmla="*/ 2914 w 911"/>
              <a:gd name="T1" fmla="*/ 209686 h 500"/>
              <a:gd name="T2" fmla="*/ 118730 w 911"/>
              <a:gd name="T3" fmla="*/ 265960 h 500"/>
              <a:gd name="T4" fmla="*/ 237459 w 911"/>
              <a:gd name="T5" fmla="*/ 316204 h 500"/>
              <a:gd name="T6" fmla="*/ 324139 w 911"/>
              <a:gd name="T7" fmla="*/ 334292 h 500"/>
              <a:gd name="T8" fmla="*/ 403535 w 911"/>
              <a:gd name="T9" fmla="*/ 310175 h 500"/>
              <a:gd name="T10" fmla="*/ 523722 w 911"/>
              <a:gd name="T11" fmla="*/ 303476 h 500"/>
              <a:gd name="T12" fmla="*/ 616957 w 911"/>
              <a:gd name="T13" fmla="*/ 230454 h 500"/>
              <a:gd name="T14" fmla="*/ 650464 w 911"/>
              <a:gd name="T15" fmla="*/ 144704 h 500"/>
              <a:gd name="T16" fmla="*/ 610402 w 911"/>
              <a:gd name="T17" fmla="*/ 28137 h 500"/>
              <a:gd name="T18" fmla="*/ 303744 w 911"/>
              <a:gd name="T19" fmla="*/ 113887 h 500"/>
              <a:gd name="T20" fmla="*/ 139125 w 911"/>
              <a:gd name="T21" fmla="*/ 146043 h 500"/>
              <a:gd name="T22" fmla="*/ 78668 w 911"/>
              <a:gd name="T23" fmla="*/ 139344 h 500"/>
              <a:gd name="T24" fmla="*/ 5827 w 911"/>
              <a:gd name="T25" fmla="*/ 158772 h 500"/>
              <a:gd name="T26" fmla="*/ 728 w 911"/>
              <a:gd name="T27" fmla="*/ 175520 h 500"/>
              <a:gd name="T28" fmla="*/ 2914 w 911"/>
              <a:gd name="T29" fmla="*/ 209686 h 5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11"/>
              <a:gd name="T46" fmla="*/ 0 h 500"/>
              <a:gd name="T47" fmla="*/ 911 w 911"/>
              <a:gd name="T48" fmla="*/ 500 h 5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11" h="500">
                <a:moveTo>
                  <a:pt x="4" y="313"/>
                </a:moveTo>
                <a:cubicBezTo>
                  <a:pt x="62" y="331"/>
                  <a:pt x="108" y="373"/>
                  <a:pt x="163" y="397"/>
                </a:cubicBezTo>
                <a:cubicBezTo>
                  <a:pt x="195" y="433"/>
                  <a:pt x="280" y="457"/>
                  <a:pt x="326" y="472"/>
                </a:cubicBezTo>
                <a:cubicBezTo>
                  <a:pt x="333" y="474"/>
                  <a:pt x="437" y="500"/>
                  <a:pt x="445" y="499"/>
                </a:cubicBezTo>
                <a:cubicBezTo>
                  <a:pt x="474" y="498"/>
                  <a:pt x="525" y="455"/>
                  <a:pt x="554" y="463"/>
                </a:cubicBezTo>
                <a:cubicBezTo>
                  <a:pt x="571" y="467"/>
                  <a:pt x="702" y="453"/>
                  <a:pt x="719" y="453"/>
                </a:cubicBezTo>
                <a:cubicBezTo>
                  <a:pt x="728" y="453"/>
                  <a:pt x="837" y="343"/>
                  <a:pt x="847" y="344"/>
                </a:cubicBezTo>
                <a:cubicBezTo>
                  <a:pt x="911" y="358"/>
                  <a:pt x="856" y="243"/>
                  <a:pt x="893" y="216"/>
                </a:cubicBezTo>
                <a:cubicBezTo>
                  <a:pt x="902" y="199"/>
                  <a:pt x="833" y="60"/>
                  <a:pt x="838" y="42"/>
                </a:cubicBezTo>
                <a:cubicBezTo>
                  <a:pt x="848" y="0"/>
                  <a:pt x="545" y="87"/>
                  <a:pt x="417" y="170"/>
                </a:cubicBezTo>
                <a:cubicBezTo>
                  <a:pt x="335" y="124"/>
                  <a:pt x="298" y="234"/>
                  <a:pt x="191" y="218"/>
                </a:cubicBezTo>
                <a:cubicBezTo>
                  <a:pt x="161" y="214"/>
                  <a:pt x="139" y="205"/>
                  <a:pt x="108" y="208"/>
                </a:cubicBezTo>
                <a:cubicBezTo>
                  <a:pt x="69" y="196"/>
                  <a:pt x="40" y="215"/>
                  <a:pt x="8" y="237"/>
                </a:cubicBezTo>
                <a:cubicBezTo>
                  <a:pt x="6" y="245"/>
                  <a:pt x="0" y="254"/>
                  <a:pt x="1" y="262"/>
                </a:cubicBezTo>
                <a:cubicBezTo>
                  <a:pt x="11" y="320"/>
                  <a:pt x="45" y="320"/>
                  <a:pt x="4" y="313"/>
                </a:cubicBezTo>
                <a:close/>
              </a:path>
            </a:pathLst>
          </a:custGeom>
          <a:solidFill>
            <a:srgbClr val="0000FF"/>
          </a:solidFill>
          <a:ln w="12700" cap="sq">
            <a:solidFill>
              <a:schemeClr val="tx1"/>
            </a:solidFill>
            <a:round/>
            <a:headEnd type="none" w="sm" len="sm"/>
            <a:tailEnd type="none" w="sm" len="sm"/>
          </a:ln>
        </p:spPr>
        <p:txBody>
          <a:bodyPr wrap="none" anchor="ctr"/>
          <a:lstStyle/>
          <a:p>
            <a:endParaRPr lang="en-US"/>
          </a:p>
        </p:txBody>
      </p:sp>
      <p:sp>
        <p:nvSpPr>
          <p:cNvPr id="6186" name="Oval 2100"/>
          <p:cNvSpPr>
            <a:spLocks noChangeArrowheads="1"/>
          </p:cNvSpPr>
          <p:nvPr/>
        </p:nvSpPr>
        <p:spPr bwMode="auto">
          <a:xfrm>
            <a:off x="7985125" y="3086100"/>
            <a:ext cx="139700" cy="130175"/>
          </a:xfrm>
          <a:prstGeom prst="ellipse">
            <a:avLst/>
          </a:prstGeom>
          <a:solidFill>
            <a:srgbClr val="6699FF"/>
          </a:solidFill>
          <a:ln w="12700" cap="sq">
            <a:solidFill>
              <a:schemeClr val="tx1"/>
            </a:solidFill>
            <a:round/>
            <a:headEnd type="none" w="sm" len="sm"/>
            <a:tailEnd type="none" w="sm" len="sm"/>
          </a:ln>
        </p:spPr>
        <p:txBody>
          <a:bodyPr wrap="none" anchor="ctr"/>
          <a:lstStyle/>
          <a:p>
            <a:endParaRPr lang="en-US"/>
          </a:p>
        </p:txBody>
      </p:sp>
      <p:sp>
        <p:nvSpPr>
          <p:cNvPr id="6187" name="Oval 2101"/>
          <p:cNvSpPr>
            <a:spLocks noChangeArrowheads="1"/>
          </p:cNvSpPr>
          <p:nvPr/>
        </p:nvSpPr>
        <p:spPr bwMode="auto">
          <a:xfrm>
            <a:off x="8439150" y="2668588"/>
            <a:ext cx="139700" cy="128587"/>
          </a:xfrm>
          <a:prstGeom prst="ellipse">
            <a:avLst/>
          </a:prstGeom>
          <a:solidFill>
            <a:srgbClr val="6699FF"/>
          </a:solidFill>
          <a:ln w="12700" cap="sq">
            <a:solidFill>
              <a:schemeClr val="tx1"/>
            </a:solidFill>
            <a:round/>
            <a:headEnd type="none" w="sm" len="sm"/>
            <a:tailEnd type="none" w="sm" len="sm"/>
          </a:ln>
        </p:spPr>
        <p:txBody>
          <a:bodyPr wrap="none" anchor="ctr"/>
          <a:lstStyle/>
          <a:p>
            <a:endParaRPr lang="en-US"/>
          </a:p>
        </p:txBody>
      </p:sp>
      <p:sp>
        <p:nvSpPr>
          <p:cNvPr id="6188" name="Freeform 2103"/>
          <p:cNvSpPr>
            <a:spLocks/>
          </p:cNvSpPr>
          <p:nvPr/>
        </p:nvSpPr>
        <p:spPr bwMode="auto">
          <a:xfrm>
            <a:off x="5435600" y="5986463"/>
            <a:ext cx="436563" cy="325437"/>
          </a:xfrm>
          <a:custGeom>
            <a:avLst/>
            <a:gdLst>
              <a:gd name="T0" fmla="*/ 369888 w 275"/>
              <a:gd name="T1" fmla="*/ 0 h 205"/>
              <a:gd name="T2" fmla="*/ 414338 w 275"/>
              <a:gd name="T3" fmla="*/ 188912 h 205"/>
              <a:gd name="T4" fmla="*/ 239713 w 275"/>
              <a:gd name="T5" fmla="*/ 320675 h 205"/>
              <a:gd name="T6" fmla="*/ 36513 w 275"/>
              <a:gd name="T7" fmla="*/ 219075 h 205"/>
              <a:gd name="T8" fmla="*/ 22225 w 275"/>
              <a:gd name="T9" fmla="*/ 15875 h 205"/>
              <a:gd name="T10" fmla="*/ 0 60000 65536"/>
              <a:gd name="T11" fmla="*/ 0 60000 65536"/>
              <a:gd name="T12" fmla="*/ 0 60000 65536"/>
              <a:gd name="T13" fmla="*/ 0 60000 65536"/>
              <a:gd name="T14" fmla="*/ 0 60000 65536"/>
              <a:gd name="T15" fmla="*/ 0 w 275"/>
              <a:gd name="T16" fmla="*/ 0 h 205"/>
              <a:gd name="T17" fmla="*/ 275 w 275"/>
              <a:gd name="T18" fmla="*/ 205 h 205"/>
            </a:gdLst>
            <a:ahLst/>
            <a:cxnLst>
              <a:cxn ang="T10">
                <a:pos x="T0" y="T1"/>
              </a:cxn>
              <a:cxn ang="T11">
                <a:pos x="T2" y="T3"/>
              </a:cxn>
              <a:cxn ang="T12">
                <a:pos x="T4" y="T5"/>
              </a:cxn>
              <a:cxn ang="T13">
                <a:pos x="T6" y="T7"/>
              </a:cxn>
              <a:cxn ang="T14">
                <a:pos x="T8" y="T9"/>
              </a:cxn>
            </a:cxnLst>
            <a:rect l="T15" t="T16" r="T17" b="T18"/>
            <a:pathLst>
              <a:path w="275" h="205">
                <a:moveTo>
                  <a:pt x="233" y="0"/>
                </a:moveTo>
                <a:cubicBezTo>
                  <a:pt x="238" y="20"/>
                  <a:pt x="275" y="85"/>
                  <a:pt x="261" y="119"/>
                </a:cubicBezTo>
                <a:cubicBezTo>
                  <a:pt x="247" y="153"/>
                  <a:pt x="191" y="199"/>
                  <a:pt x="151" y="202"/>
                </a:cubicBezTo>
                <a:cubicBezTo>
                  <a:pt x="111" y="205"/>
                  <a:pt x="46" y="170"/>
                  <a:pt x="23" y="138"/>
                </a:cubicBezTo>
                <a:cubicBezTo>
                  <a:pt x="0" y="106"/>
                  <a:pt x="16" y="37"/>
                  <a:pt x="14" y="10"/>
                </a:cubicBezTo>
              </a:path>
            </a:pathLst>
          </a:custGeom>
          <a:noFill/>
          <a:ln w="28575" cap="sq">
            <a:solidFill>
              <a:srgbClr val="E60501"/>
            </a:solidFill>
            <a:round/>
            <a:headEnd/>
            <a:tailEnd type="stealth" w="med" len="lg"/>
          </a:ln>
        </p:spPr>
        <p:txBody>
          <a:bodyPr wrap="none" anchor="ctr"/>
          <a:lstStyle/>
          <a:p>
            <a:endParaRPr lang="en-US"/>
          </a:p>
        </p:txBody>
      </p:sp>
      <p:sp>
        <p:nvSpPr>
          <p:cNvPr id="6189" name="Freeform 2106"/>
          <p:cNvSpPr>
            <a:spLocks/>
          </p:cNvSpPr>
          <p:nvPr/>
        </p:nvSpPr>
        <p:spPr bwMode="auto">
          <a:xfrm>
            <a:off x="5430838" y="4724400"/>
            <a:ext cx="436562" cy="325438"/>
          </a:xfrm>
          <a:custGeom>
            <a:avLst/>
            <a:gdLst>
              <a:gd name="T0" fmla="*/ 369887 w 275"/>
              <a:gd name="T1" fmla="*/ 0 h 205"/>
              <a:gd name="T2" fmla="*/ 414337 w 275"/>
              <a:gd name="T3" fmla="*/ 188913 h 205"/>
              <a:gd name="T4" fmla="*/ 239712 w 275"/>
              <a:gd name="T5" fmla="*/ 320675 h 205"/>
              <a:gd name="T6" fmla="*/ 36512 w 275"/>
              <a:gd name="T7" fmla="*/ 219075 h 205"/>
              <a:gd name="T8" fmla="*/ 22225 w 275"/>
              <a:gd name="T9" fmla="*/ 15875 h 205"/>
              <a:gd name="T10" fmla="*/ 0 60000 65536"/>
              <a:gd name="T11" fmla="*/ 0 60000 65536"/>
              <a:gd name="T12" fmla="*/ 0 60000 65536"/>
              <a:gd name="T13" fmla="*/ 0 60000 65536"/>
              <a:gd name="T14" fmla="*/ 0 60000 65536"/>
              <a:gd name="T15" fmla="*/ 0 w 275"/>
              <a:gd name="T16" fmla="*/ 0 h 205"/>
              <a:gd name="T17" fmla="*/ 275 w 275"/>
              <a:gd name="T18" fmla="*/ 205 h 205"/>
            </a:gdLst>
            <a:ahLst/>
            <a:cxnLst>
              <a:cxn ang="T10">
                <a:pos x="T0" y="T1"/>
              </a:cxn>
              <a:cxn ang="T11">
                <a:pos x="T2" y="T3"/>
              </a:cxn>
              <a:cxn ang="T12">
                <a:pos x="T4" y="T5"/>
              </a:cxn>
              <a:cxn ang="T13">
                <a:pos x="T6" y="T7"/>
              </a:cxn>
              <a:cxn ang="T14">
                <a:pos x="T8" y="T9"/>
              </a:cxn>
            </a:cxnLst>
            <a:rect l="T15" t="T16" r="T17" b="T18"/>
            <a:pathLst>
              <a:path w="275" h="205">
                <a:moveTo>
                  <a:pt x="233" y="0"/>
                </a:moveTo>
                <a:cubicBezTo>
                  <a:pt x="238" y="20"/>
                  <a:pt x="275" y="85"/>
                  <a:pt x="261" y="119"/>
                </a:cubicBezTo>
                <a:cubicBezTo>
                  <a:pt x="247" y="153"/>
                  <a:pt x="191" y="199"/>
                  <a:pt x="151" y="202"/>
                </a:cubicBezTo>
                <a:cubicBezTo>
                  <a:pt x="111" y="205"/>
                  <a:pt x="46" y="170"/>
                  <a:pt x="23" y="138"/>
                </a:cubicBezTo>
                <a:cubicBezTo>
                  <a:pt x="0" y="106"/>
                  <a:pt x="16" y="37"/>
                  <a:pt x="14" y="10"/>
                </a:cubicBezTo>
              </a:path>
            </a:pathLst>
          </a:custGeom>
          <a:noFill/>
          <a:ln w="28575" cap="sq">
            <a:solidFill>
              <a:srgbClr val="E60501"/>
            </a:solidFill>
            <a:round/>
            <a:headEnd/>
            <a:tailEnd type="stealth" w="med" len="lg"/>
          </a:ln>
        </p:spPr>
        <p:txBody>
          <a:bodyPr wrap="none" anchor="ctr"/>
          <a:lstStyle/>
          <a:p>
            <a:endParaRPr lang="en-US"/>
          </a:p>
        </p:txBody>
      </p:sp>
      <p:sp>
        <p:nvSpPr>
          <p:cNvPr id="6190" name="Freeform 2107"/>
          <p:cNvSpPr>
            <a:spLocks/>
          </p:cNvSpPr>
          <p:nvPr/>
        </p:nvSpPr>
        <p:spPr bwMode="auto">
          <a:xfrm>
            <a:off x="5430838" y="3400425"/>
            <a:ext cx="436562" cy="325438"/>
          </a:xfrm>
          <a:custGeom>
            <a:avLst/>
            <a:gdLst>
              <a:gd name="T0" fmla="*/ 369887 w 275"/>
              <a:gd name="T1" fmla="*/ 0 h 205"/>
              <a:gd name="T2" fmla="*/ 414337 w 275"/>
              <a:gd name="T3" fmla="*/ 188913 h 205"/>
              <a:gd name="T4" fmla="*/ 239712 w 275"/>
              <a:gd name="T5" fmla="*/ 320675 h 205"/>
              <a:gd name="T6" fmla="*/ 36512 w 275"/>
              <a:gd name="T7" fmla="*/ 219075 h 205"/>
              <a:gd name="T8" fmla="*/ 22225 w 275"/>
              <a:gd name="T9" fmla="*/ 15875 h 205"/>
              <a:gd name="T10" fmla="*/ 0 60000 65536"/>
              <a:gd name="T11" fmla="*/ 0 60000 65536"/>
              <a:gd name="T12" fmla="*/ 0 60000 65536"/>
              <a:gd name="T13" fmla="*/ 0 60000 65536"/>
              <a:gd name="T14" fmla="*/ 0 60000 65536"/>
              <a:gd name="T15" fmla="*/ 0 w 275"/>
              <a:gd name="T16" fmla="*/ 0 h 205"/>
              <a:gd name="T17" fmla="*/ 275 w 275"/>
              <a:gd name="T18" fmla="*/ 205 h 205"/>
            </a:gdLst>
            <a:ahLst/>
            <a:cxnLst>
              <a:cxn ang="T10">
                <a:pos x="T0" y="T1"/>
              </a:cxn>
              <a:cxn ang="T11">
                <a:pos x="T2" y="T3"/>
              </a:cxn>
              <a:cxn ang="T12">
                <a:pos x="T4" y="T5"/>
              </a:cxn>
              <a:cxn ang="T13">
                <a:pos x="T6" y="T7"/>
              </a:cxn>
              <a:cxn ang="T14">
                <a:pos x="T8" y="T9"/>
              </a:cxn>
            </a:cxnLst>
            <a:rect l="T15" t="T16" r="T17" b="T18"/>
            <a:pathLst>
              <a:path w="275" h="205">
                <a:moveTo>
                  <a:pt x="233" y="0"/>
                </a:moveTo>
                <a:cubicBezTo>
                  <a:pt x="238" y="20"/>
                  <a:pt x="275" y="85"/>
                  <a:pt x="261" y="119"/>
                </a:cubicBezTo>
                <a:cubicBezTo>
                  <a:pt x="247" y="153"/>
                  <a:pt x="191" y="199"/>
                  <a:pt x="151" y="202"/>
                </a:cubicBezTo>
                <a:cubicBezTo>
                  <a:pt x="111" y="205"/>
                  <a:pt x="46" y="170"/>
                  <a:pt x="23" y="138"/>
                </a:cubicBezTo>
                <a:cubicBezTo>
                  <a:pt x="0" y="106"/>
                  <a:pt x="16" y="37"/>
                  <a:pt x="14" y="10"/>
                </a:cubicBezTo>
              </a:path>
            </a:pathLst>
          </a:custGeom>
          <a:noFill/>
          <a:ln w="28575" cap="sq">
            <a:solidFill>
              <a:srgbClr val="E60501"/>
            </a:solidFill>
            <a:round/>
            <a:headEnd/>
            <a:tailEnd type="stealth" w="med" len="lg"/>
          </a:ln>
        </p:spPr>
        <p:txBody>
          <a:bodyPr wrap="none" anchor="ctr"/>
          <a:lstStyle/>
          <a:p>
            <a:endParaRPr lang="en-US"/>
          </a:p>
        </p:txBody>
      </p:sp>
      <p:sp>
        <p:nvSpPr>
          <p:cNvPr id="6191" name="Freeform 2108"/>
          <p:cNvSpPr>
            <a:spLocks/>
          </p:cNvSpPr>
          <p:nvPr/>
        </p:nvSpPr>
        <p:spPr bwMode="auto">
          <a:xfrm>
            <a:off x="3567113" y="3400425"/>
            <a:ext cx="436562" cy="325438"/>
          </a:xfrm>
          <a:custGeom>
            <a:avLst/>
            <a:gdLst>
              <a:gd name="T0" fmla="*/ 369887 w 275"/>
              <a:gd name="T1" fmla="*/ 0 h 205"/>
              <a:gd name="T2" fmla="*/ 414337 w 275"/>
              <a:gd name="T3" fmla="*/ 188913 h 205"/>
              <a:gd name="T4" fmla="*/ 239712 w 275"/>
              <a:gd name="T5" fmla="*/ 320675 h 205"/>
              <a:gd name="T6" fmla="*/ 36512 w 275"/>
              <a:gd name="T7" fmla="*/ 219075 h 205"/>
              <a:gd name="T8" fmla="*/ 22225 w 275"/>
              <a:gd name="T9" fmla="*/ 15875 h 205"/>
              <a:gd name="T10" fmla="*/ 0 60000 65536"/>
              <a:gd name="T11" fmla="*/ 0 60000 65536"/>
              <a:gd name="T12" fmla="*/ 0 60000 65536"/>
              <a:gd name="T13" fmla="*/ 0 60000 65536"/>
              <a:gd name="T14" fmla="*/ 0 60000 65536"/>
              <a:gd name="T15" fmla="*/ 0 w 275"/>
              <a:gd name="T16" fmla="*/ 0 h 205"/>
              <a:gd name="T17" fmla="*/ 275 w 275"/>
              <a:gd name="T18" fmla="*/ 205 h 205"/>
            </a:gdLst>
            <a:ahLst/>
            <a:cxnLst>
              <a:cxn ang="T10">
                <a:pos x="T0" y="T1"/>
              </a:cxn>
              <a:cxn ang="T11">
                <a:pos x="T2" y="T3"/>
              </a:cxn>
              <a:cxn ang="T12">
                <a:pos x="T4" y="T5"/>
              </a:cxn>
              <a:cxn ang="T13">
                <a:pos x="T6" y="T7"/>
              </a:cxn>
              <a:cxn ang="T14">
                <a:pos x="T8" y="T9"/>
              </a:cxn>
            </a:cxnLst>
            <a:rect l="T15" t="T16" r="T17" b="T18"/>
            <a:pathLst>
              <a:path w="275" h="205">
                <a:moveTo>
                  <a:pt x="233" y="0"/>
                </a:moveTo>
                <a:cubicBezTo>
                  <a:pt x="238" y="20"/>
                  <a:pt x="275" y="85"/>
                  <a:pt x="261" y="119"/>
                </a:cubicBezTo>
                <a:cubicBezTo>
                  <a:pt x="247" y="153"/>
                  <a:pt x="191" y="199"/>
                  <a:pt x="151" y="202"/>
                </a:cubicBezTo>
                <a:cubicBezTo>
                  <a:pt x="111" y="205"/>
                  <a:pt x="46" y="170"/>
                  <a:pt x="23" y="138"/>
                </a:cubicBezTo>
                <a:cubicBezTo>
                  <a:pt x="0" y="106"/>
                  <a:pt x="16" y="37"/>
                  <a:pt x="14" y="10"/>
                </a:cubicBezTo>
              </a:path>
            </a:pathLst>
          </a:custGeom>
          <a:noFill/>
          <a:ln w="28575" cap="sq">
            <a:solidFill>
              <a:srgbClr val="E60501"/>
            </a:solidFill>
            <a:round/>
            <a:headEnd/>
            <a:tailEnd type="stealth" w="med" len="lg"/>
          </a:ln>
        </p:spPr>
        <p:txBody>
          <a:bodyPr wrap="none" anchor="ctr"/>
          <a:lstStyle/>
          <a:p>
            <a:endParaRPr lang="en-US"/>
          </a:p>
        </p:txBody>
      </p:sp>
      <p:sp>
        <p:nvSpPr>
          <p:cNvPr id="6192" name="Freeform 2109"/>
          <p:cNvSpPr>
            <a:spLocks/>
          </p:cNvSpPr>
          <p:nvPr/>
        </p:nvSpPr>
        <p:spPr bwMode="auto">
          <a:xfrm>
            <a:off x="3595688" y="4722813"/>
            <a:ext cx="436562" cy="325437"/>
          </a:xfrm>
          <a:custGeom>
            <a:avLst/>
            <a:gdLst>
              <a:gd name="T0" fmla="*/ 369887 w 275"/>
              <a:gd name="T1" fmla="*/ 0 h 205"/>
              <a:gd name="T2" fmla="*/ 414337 w 275"/>
              <a:gd name="T3" fmla="*/ 188912 h 205"/>
              <a:gd name="T4" fmla="*/ 239712 w 275"/>
              <a:gd name="T5" fmla="*/ 320675 h 205"/>
              <a:gd name="T6" fmla="*/ 36512 w 275"/>
              <a:gd name="T7" fmla="*/ 219075 h 205"/>
              <a:gd name="T8" fmla="*/ 22225 w 275"/>
              <a:gd name="T9" fmla="*/ 15875 h 205"/>
              <a:gd name="T10" fmla="*/ 0 60000 65536"/>
              <a:gd name="T11" fmla="*/ 0 60000 65536"/>
              <a:gd name="T12" fmla="*/ 0 60000 65536"/>
              <a:gd name="T13" fmla="*/ 0 60000 65536"/>
              <a:gd name="T14" fmla="*/ 0 60000 65536"/>
              <a:gd name="T15" fmla="*/ 0 w 275"/>
              <a:gd name="T16" fmla="*/ 0 h 205"/>
              <a:gd name="T17" fmla="*/ 275 w 275"/>
              <a:gd name="T18" fmla="*/ 205 h 205"/>
            </a:gdLst>
            <a:ahLst/>
            <a:cxnLst>
              <a:cxn ang="T10">
                <a:pos x="T0" y="T1"/>
              </a:cxn>
              <a:cxn ang="T11">
                <a:pos x="T2" y="T3"/>
              </a:cxn>
              <a:cxn ang="T12">
                <a:pos x="T4" y="T5"/>
              </a:cxn>
              <a:cxn ang="T13">
                <a:pos x="T6" y="T7"/>
              </a:cxn>
              <a:cxn ang="T14">
                <a:pos x="T8" y="T9"/>
              </a:cxn>
            </a:cxnLst>
            <a:rect l="T15" t="T16" r="T17" b="T18"/>
            <a:pathLst>
              <a:path w="275" h="205">
                <a:moveTo>
                  <a:pt x="233" y="0"/>
                </a:moveTo>
                <a:cubicBezTo>
                  <a:pt x="238" y="20"/>
                  <a:pt x="275" y="85"/>
                  <a:pt x="261" y="119"/>
                </a:cubicBezTo>
                <a:cubicBezTo>
                  <a:pt x="247" y="153"/>
                  <a:pt x="191" y="199"/>
                  <a:pt x="151" y="202"/>
                </a:cubicBezTo>
                <a:cubicBezTo>
                  <a:pt x="111" y="205"/>
                  <a:pt x="46" y="170"/>
                  <a:pt x="23" y="138"/>
                </a:cubicBezTo>
                <a:cubicBezTo>
                  <a:pt x="0" y="106"/>
                  <a:pt x="16" y="37"/>
                  <a:pt x="14" y="10"/>
                </a:cubicBezTo>
              </a:path>
            </a:pathLst>
          </a:custGeom>
          <a:noFill/>
          <a:ln w="28575" cap="sq">
            <a:solidFill>
              <a:srgbClr val="E60501"/>
            </a:solidFill>
            <a:round/>
            <a:headEnd/>
            <a:tailEnd type="stealth" w="med" len="lg"/>
          </a:ln>
        </p:spPr>
        <p:txBody>
          <a:bodyPr wrap="none" anchor="ctr"/>
          <a:lstStyle/>
          <a:p>
            <a:endParaRPr lang="en-US"/>
          </a:p>
        </p:txBody>
      </p:sp>
      <p:sp>
        <p:nvSpPr>
          <p:cNvPr id="6193" name="Freeform 2110"/>
          <p:cNvSpPr>
            <a:spLocks/>
          </p:cNvSpPr>
          <p:nvPr/>
        </p:nvSpPr>
        <p:spPr bwMode="auto">
          <a:xfrm>
            <a:off x="3595688" y="5956300"/>
            <a:ext cx="436562" cy="325438"/>
          </a:xfrm>
          <a:custGeom>
            <a:avLst/>
            <a:gdLst>
              <a:gd name="T0" fmla="*/ 369887 w 275"/>
              <a:gd name="T1" fmla="*/ 0 h 205"/>
              <a:gd name="T2" fmla="*/ 414337 w 275"/>
              <a:gd name="T3" fmla="*/ 188913 h 205"/>
              <a:gd name="T4" fmla="*/ 239712 w 275"/>
              <a:gd name="T5" fmla="*/ 320675 h 205"/>
              <a:gd name="T6" fmla="*/ 36512 w 275"/>
              <a:gd name="T7" fmla="*/ 219075 h 205"/>
              <a:gd name="T8" fmla="*/ 22225 w 275"/>
              <a:gd name="T9" fmla="*/ 15875 h 205"/>
              <a:gd name="T10" fmla="*/ 0 60000 65536"/>
              <a:gd name="T11" fmla="*/ 0 60000 65536"/>
              <a:gd name="T12" fmla="*/ 0 60000 65536"/>
              <a:gd name="T13" fmla="*/ 0 60000 65536"/>
              <a:gd name="T14" fmla="*/ 0 60000 65536"/>
              <a:gd name="T15" fmla="*/ 0 w 275"/>
              <a:gd name="T16" fmla="*/ 0 h 205"/>
              <a:gd name="T17" fmla="*/ 275 w 275"/>
              <a:gd name="T18" fmla="*/ 205 h 205"/>
            </a:gdLst>
            <a:ahLst/>
            <a:cxnLst>
              <a:cxn ang="T10">
                <a:pos x="T0" y="T1"/>
              </a:cxn>
              <a:cxn ang="T11">
                <a:pos x="T2" y="T3"/>
              </a:cxn>
              <a:cxn ang="T12">
                <a:pos x="T4" y="T5"/>
              </a:cxn>
              <a:cxn ang="T13">
                <a:pos x="T6" y="T7"/>
              </a:cxn>
              <a:cxn ang="T14">
                <a:pos x="T8" y="T9"/>
              </a:cxn>
            </a:cxnLst>
            <a:rect l="T15" t="T16" r="T17" b="T18"/>
            <a:pathLst>
              <a:path w="275" h="205">
                <a:moveTo>
                  <a:pt x="233" y="0"/>
                </a:moveTo>
                <a:cubicBezTo>
                  <a:pt x="238" y="20"/>
                  <a:pt x="275" y="85"/>
                  <a:pt x="261" y="119"/>
                </a:cubicBezTo>
                <a:cubicBezTo>
                  <a:pt x="247" y="153"/>
                  <a:pt x="191" y="199"/>
                  <a:pt x="151" y="202"/>
                </a:cubicBezTo>
                <a:cubicBezTo>
                  <a:pt x="111" y="205"/>
                  <a:pt x="46" y="170"/>
                  <a:pt x="23" y="138"/>
                </a:cubicBezTo>
                <a:cubicBezTo>
                  <a:pt x="0" y="106"/>
                  <a:pt x="16" y="37"/>
                  <a:pt x="14" y="10"/>
                </a:cubicBezTo>
              </a:path>
            </a:pathLst>
          </a:custGeom>
          <a:noFill/>
          <a:ln w="28575" cap="sq">
            <a:solidFill>
              <a:srgbClr val="E60501"/>
            </a:solidFill>
            <a:round/>
            <a:headEnd/>
            <a:tailEnd type="stealth" w="med" len="lg"/>
          </a:ln>
        </p:spPr>
        <p:txBody>
          <a:bodyPr wrap="none" anchor="ctr"/>
          <a:lstStyle/>
          <a:p>
            <a:endParaRPr lang="en-US"/>
          </a:p>
        </p:txBody>
      </p:sp>
      <p:sp>
        <p:nvSpPr>
          <p:cNvPr id="6194" name="Freeform 2111"/>
          <p:cNvSpPr>
            <a:spLocks/>
          </p:cNvSpPr>
          <p:nvPr/>
        </p:nvSpPr>
        <p:spPr bwMode="auto">
          <a:xfrm>
            <a:off x="1725613" y="4772025"/>
            <a:ext cx="436562" cy="325438"/>
          </a:xfrm>
          <a:custGeom>
            <a:avLst/>
            <a:gdLst>
              <a:gd name="T0" fmla="*/ 369887 w 275"/>
              <a:gd name="T1" fmla="*/ 0 h 205"/>
              <a:gd name="T2" fmla="*/ 414337 w 275"/>
              <a:gd name="T3" fmla="*/ 188913 h 205"/>
              <a:gd name="T4" fmla="*/ 239712 w 275"/>
              <a:gd name="T5" fmla="*/ 320675 h 205"/>
              <a:gd name="T6" fmla="*/ 36512 w 275"/>
              <a:gd name="T7" fmla="*/ 219075 h 205"/>
              <a:gd name="T8" fmla="*/ 22225 w 275"/>
              <a:gd name="T9" fmla="*/ 15875 h 205"/>
              <a:gd name="T10" fmla="*/ 0 60000 65536"/>
              <a:gd name="T11" fmla="*/ 0 60000 65536"/>
              <a:gd name="T12" fmla="*/ 0 60000 65536"/>
              <a:gd name="T13" fmla="*/ 0 60000 65536"/>
              <a:gd name="T14" fmla="*/ 0 60000 65536"/>
              <a:gd name="T15" fmla="*/ 0 w 275"/>
              <a:gd name="T16" fmla="*/ 0 h 205"/>
              <a:gd name="T17" fmla="*/ 275 w 275"/>
              <a:gd name="T18" fmla="*/ 205 h 205"/>
            </a:gdLst>
            <a:ahLst/>
            <a:cxnLst>
              <a:cxn ang="T10">
                <a:pos x="T0" y="T1"/>
              </a:cxn>
              <a:cxn ang="T11">
                <a:pos x="T2" y="T3"/>
              </a:cxn>
              <a:cxn ang="T12">
                <a:pos x="T4" y="T5"/>
              </a:cxn>
              <a:cxn ang="T13">
                <a:pos x="T6" y="T7"/>
              </a:cxn>
              <a:cxn ang="T14">
                <a:pos x="T8" y="T9"/>
              </a:cxn>
            </a:cxnLst>
            <a:rect l="T15" t="T16" r="T17" b="T18"/>
            <a:pathLst>
              <a:path w="275" h="205">
                <a:moveTo>
                  <a:pt x="233" y="0"/>
                </a:moveTo>
                <a:cubicBezTo>
                  <a:pt x="238" y="20"/>
                  <a:pt x="275" y="85"/>
                  <a:pt x="261" y="119"/>
                </a:cubicBezTo>
                <a:cubicBezTo>
                  <a:pt x="247" y="153"/>
                  <a:pt x="191" y="199"/>
                  <a:pt x="151" y="202"/>
                </a:cubicBezTo>
                <a:cubicBezTo>
                  <a:pt x="111" y="205"/>
                  <a:pt x="46" y="170"/>
                  <a:pt x="23" y="138"/>
                </a:cubicBezTo>
                <a:cubicBezTo>
                  <a:pt x="0" y="106"/>
                  <a:pt x="16" y="37"/>
                  <a:pt x="14" y="10"/>
                </a:cubicBezTo>
              </a:path>
            </a:pathLst>
          </a:custGeom>
          <a:noFill/>
          <a:ln w="28575" cap="sq">
            <a:solidFill>
              <a:srgbClr val="E60501"/>
            </a:solidFill>
            <a:round/>
            <a:headEnd/>
            <a:tailEnd type="stealth" w="med" len="lg"/>
          </a:ln>
        </p:spPr>
        <p:txBody>
          <a:bodyPr wrap="none" anchor="ctr"/>
          <a:lstStyle/>
          <a:p>
            <a:endParaRPr lang="en-US"/>
          </a:p>
        </p:txBody>
      </p:sp>
      <p:grpSp>
        <p:nvGrpSpPr>
          <p:cNvPr id="3" name="Group 2126"/>
          <p:cNvGrpSpPr>
            <a:grpSpLocks/>
          </p:cNvGrpSpPr>
          <p:nvPr/>
        </p:nvGrpSpPr>
        <p:grpSpPr bwMode="auto">
          <a:xfrm>
            <a:off x="152400" y="1704975"/>
            <a:ext cx="2133600" cy="1892300"/>
            <a:chOff x="96" y="1074"/>
            <a:chExt cx="1344" cy="1192"/>
          </a:xfrm>
        </p:grpSpPr>
        <p:grpSp>
          <p:nvGrpSpPr>
            <p:cNvPr id="4" name="Group 2127"/>
            <p:cNvGrpSpPr>
              <a:grpSpLocks/>
            </p:cNvGrpSpPr>
            <p:nvPr/>
          </p:nvGrpSpPr>
          <p:grpSpPr bwMode="auto">
            <a:xfrm>
              <a:off x="96" y="1074"/>
              <a:ext cx="1344" cy="1038"/>
              <a:chOff x="3696" y="1440"/>
              <a:chExt cx="1680" cy="1326"/>
            </a:xfrm>
          </p:grpSpPr>
          <p:sp>
            <p:nvSpPr>
              <p:cNvPr id="6203" name="Line 2128"/>
              <p:cNvSpPr>
                <a:spLocks noChangeShapeType="1"/>
              </p:cNvSpPr>
              <p:nvPr/>
            </p:nvSpPr>
            <p:spPr bwMode="auto">
              <a:xfrm>
                <a:off x="4633" y="1988"/>
                <a:ext cx="0" cy="0"/>
              </a:xfrm>
              <a:prstGeom prst="line">
                <a:avLst/>
              </a:prstGeom>
              <a:noFill/>
              <a:ln w="12700" cap="sq">
                <a:solidFill>
                  <a:schemeClr val="tx2"/>
                </a:solidFill>
                <a:round/>
                <a:headEnd type="none" w="sm" len="sm"/>
                <a:tailEnd type="none" w="sm" len="sm"/>
              </a:ln>
            </p:spPr>
            <p:txBody>
              <a:bodyPr wrap="none" anchor="ctr"/>
              <a:lstStyle/>
              <a:p>
                <a:endParaRPr lang="en-US"/>
              </a:p>
            </p:txBody>
          </p:sp>
          <p:sp>
            <p:nvSpPr>
              <p:cNvPr id="6204" name="Freeform 2129"/>
              <p:cNvSpPr>
                <a:spLocks/>
              </p:cNvSpPr>
              <p:nvPr/>
            </p:nvSpPr>
            <p:spPr bwMode="auto">
              <a:xfrm>
                <a:off x="3696" y="1876"/>
                <a:ext cx="783" cy="772"/>
              </a:xfrm>
              <a:custGeom>
                <a:avLst/>
                <a:gdLst>
                  <a:gd name="T0" fmla="*/ 125 w 1367"/>
                  <a:gd name="T1" fmla="*/ 10 h 1430"/>
                  <a:gd name="T2" fmla="*/ 176 w 1367"/>
                  <a:gd name="T3" fmla="*/ 45 h 1430"/>
                  <a:gd name="T4" fmla="*/ 214 w 1367"/>
                  <a:gd name="T5" fmla="*/ 76 h 1430"/>
                  <a:gd name="T6" fmla="*/ 242 w 1367"/>
                  <a:gd name="T7" fmla="*/ 111 h 1430"/>
                  <a:gd name="T8" fmla="*/ 316 w 1367"/>
                  <a:gd name="T9" fmla="*/ 177 h 1430"/>
                  <a:gd name="T10" fmla="*/ 362 w 1367"/>
                  <a:gd name="T11" fmla="*/ 221 h 1430"/>
                  <a:gd name="T12" fmla="*/ 423 w 1367"/>
                  <a:gd name="T13" fmla="*/ 313 h 1430"/>
                  <a:gd name="T14" fmla="*/ 441 w 1367"/>
                  <a:gd name="T15" fmla="*/ 339 h 1430"/>
                  <a:gd name="T16" fmla="*/ 450 w 1367"/>
                  <a:gd name="T17" fmla="*/ 352 h 1430"/>
                  <a:gd name="T18" fmla="*/ 539 w 1367"/>
                  <a:gd name="T19" fmla="*/ 479 h 1430"/>
                  <a:gd name="T20" fmla="*/ 566 w 1367"/>
                  <a:gd name="T21" fmla="*/ 518 h 1430"/>
                  <a:gd name="T22" fmla="*/ 608 w 1367"/>
                  <a:gd name="T23" fmla="*/ 549 h 1430"/>
                  <a:gd name="T24" fmla="*/ 766 w 1367"/>
                  <a:gd name="T25" fmla="*/ 658 h 1430"/>
                  <a:gd name="T26" fmla="*/ 780 w 1367"/>
                  <a:gd name="T27" fmla="*/ 685 h 1430"/>
                  <a:gd name="T28" fmla="*/ 753 w 1367"/>
                  <a:gd name="T29" fmla="*/ 715 h 1430"/>
                  <a:gd name="T30" fmla="*/ 729 w 1367"/>
                  <a:gd name="T31" fmla="*/ 728 h 1430"/>
                  <a:gd name="T32" fmla="*/ 701 w 1367"/>
                  <a:gd name="T33" fmla="*/ 746 h 1430"/>
                  <a:gd name="T34" fmla="*/ 590 w 1367"/>
                  <a:gd name="T35" fmla="*/ 772 h 1430"/>
                  <a:gd name="T36" fmla="*/ 478 w 1367"/>
                  <a:gd name="T37" fmla="*/ 763 h 1430"/>
                  <a:gd name="T38" fmla="*/ 385 w 1367"/>
                  <a:gd name="T39" fmla="*/ 711 h 1430"/>
                  <a:gd name="T40" fmla="*/ 302 w 1367"/>
                  <a:gd name="T41" fmla="*/ 632 h 1430"/>
                  <a:gd name="T42" fmla="*/ 251 w 1367"/>
                  <a:gd name="T43" fmla="*/ 579 h 1430"/>
                  <a:gd name="T44" fmla="*/ 223 w 1367"/>
                  <a:gd name="T45" fmla="*/ 545 h 1430"/>
                  <a:gd name="T46" fmla="*/ 181 w 1367"/>
                  <a:gd name="T47" fmla="*/ 510 h 1430"/>
                  <a:gd name="T48" fmla="*/ 148 w 1367"/>
                  <a:gd name="T49" fmla="*/ 470 h 1430"/>
                  <a:gd name="T50" fmla="*/ 112 w 1367"/>
                  <a:gd name="T51" fmla="*/ 413 h 1430"/>
                  <a:gd name="T52" fmla="*/ 88 w 1367"/>
                  <a:gd name="T53" fmla="*/ 383 h 1430"/>
                  <a:gd name="T54" fmla="*/ 65 w 1367"/>
                  <a:gd name="T55" fmla="*/ 343 h 1430"/>
                  <a:gd name="T56" fmla="*/ 28 w 1367"/>
                  <a:gd name="T57" fmla="*/ 282 h 1430"/>
                  <a:gd name="T58" fmla="*/ 0 w 1367"/>
                  <a:gd name="T59" fmla="*/ 159 h 1430"/>
                  <a:gd name="T60" fmla="*/ 5 w 1367"/>
                  <a:gd name="T61" fmla="*/ 107 h 1430"/>
                  <a:gd name="T62" fmla="*/ 42 w 1367"/>
                  <a:gd name="T63" fmla="*/ 50 h 1430"/>
                  <a:gd name="T64" fmla="*/ 79 w 1367"/>
                  <a:gd name="T65" fmla="*/ 24 h 1430"/>
                  <a:gd name="T66" fmla="*/ 125 w 1367"/>
                  <a:gd name="T67" fmla="*/ 10 h 143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67"/>
                  <a:gd name="T103" fmla="*/ 0 h 1430"/>
                  <a:gd name="T104" fmla="*/ 1367 w 1367"/>
                  <a:gd name="T105" fmla="*/ 1430 h 143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67" h="1430">
                    <a:moveTo>
                      <a:pt x="219" y="19"/>
                    </a:moveTo>
                    <a:cubicBezTo>
                      <a:pt x="250" y="41"/>
                      <a:pt x="273" y="67"/>
                      <a:pt x="308" y="84"/>
                    </a:cubicBezTo>
                    <a:cubicBezTo>
                      <a:pt x="328" y="106"/>
                      <a:pt x="354" y="118"/>
                      <a:pt x="373" y="141"/>
                    </a:cubicBezTo>
                    <a:cubicBezTo>
                      <a:pt x="390" y="161"/>
                      <a:pt x="403" y="188"/>
                      <a:pt x="422" y="206"/>
                    </a:cubicBezTo>
                    <a:cubicBezTo>
                      <a:pt x="464" y="247"/>
                      <a:pt x="509" y="286"/>
                      <a:pt x="551" y="328"/>
                    </a:cubicBezTo>
                    <a:cubicBezTo>
                      <a:pt x="577" y="354"/>
                      <a:pt x="611" y="379"/>
                      <a:pt x="632" y="409"/>
                    </a:cubicBezTo>
                    <a:cubicBezTo>
                      <a:pt x="671" y="465"/>
                      <a:pt x="706" y="520"/>
                      <a:pt x="738" y="579"/>
                    </a:cubicBezTo>
                    <a:cubicBezTo>
                      <a:pt x="747" y="596"/>
                      <a:pt x="759" y="612"/>
                      <a:pt x="770" y="628"/>
                    </a:cubicBezTo>
                    <a:cubicBezTo>
                      <a:pt x="775" y="636"/>
                      <a:pt x="786" y="652"/>
                      <a:pt x="786" y="652"/>
                    </a:cubicBezTo>
                    <a:cubicBezTo>
                      <a:pt x="811" y="742"/>
                      <a:pt x="876" y="822"/>
                      <a:pt x="941" y="887"/>
                    </a:cubicBezTo>
                    <a:cubicBezTo>
                      <a:pt x="962" y="908"/>
                      <a:pt x="973" y="936"/>
                      <a:pt x="989" y="960"/>
                    </a:cubicBezTo>
                    <a:cubicBezTo>
                      <a:pt x="994" y="968"/>
                      <a:pt x="1051" y="1011"/>
                      <a:pt x="1062" y="1017"/>
                    </a:cubicBezTo>
                    <a:cubicBezTo>
                      <a:pt x="1160" y="1073"/>
                      <a:pt x="1273" y="1122"/>
                      <a:pt x="1338" y="1219"/>
                    </a:cubicBezTo>
                    <a:cubicBezTo>
                      <a:pt x="1344" y="1236"/>
                      <a:pt x="1359" y="1250"/>
                      <a:pt x="1362" y="1268"/>
                    </a:cubicBezTo>
                    <a:cubicBezTo>
                      <a:pt x="1367" y="1297"/>
                      <a:pt x="1335" y="1318"/>
                      <a:pt x="1314" y="1325"/>
                    </a:cubicBezTo>
                    <a:cubicBezTo>
                      <a:pt x="1273" y="1363"/>
                      <a:pt x="1323" y="1321"/>
                      <a:pt x="1273" y="1349"/>
                    </a:cubicBezTo>
                    <a:cubicBezTo>
                      <a:pt x="1256" y="1359"/>
                      <a:pt x="1243" y="1376"/>
                      <a:pt x="1224" y="1382"/>
                    </a:cubicBezTo>
                    <a:cubicBezTo>
                      <a:pt x="1160" y="1403"/>
                      <a:pt x="1097" y="1417"/>
                      <a:pt x="1030" y="1430"/>
                    </a:cubicBezTo>
                    <a:cubicBezTo>
                      <a:pt x="1025" y="1430"/>
                      <a:pt x="879" y="1427"/>
                      <a:pt x="835" y="1414"/>
                    </a:cubicBezTo>
                    <a:cubicBezTo>
                      <a:pt x="772" y="1395"/>
                      <a:pt x="724" y="1355"/>
                      <a:pt x="673" y="1317"/>
                    </a:cubicBezTo>
                    <a:cubicBezTo>
                      <a:pt x="638" y="1262"/>
                      <a:pt x="573" y="1218"/>
                      <a:pt x="527" y="1171"/>
                    </a:cubicBezTo>
                    <a:cubicBezTo>
                      <a:pt x="495" y="1139"/>
                      <a:pt x="475" y="1099"/>
                      <a:pt x="438" y="1073"/>
                    </a:cubicBezTo>
                    <a:cubicBezTo>
                      <a:pt x="424" y="1052"/>
                      <a:pt x="406" y="1026"/>
                      <a:pt x="389" y="1009"/>
                    </a:cubicBezTo>
                    <a:cubicBezTo>
                      <a:pt x="360" y="979"/>
                      <a:pt x="341" y="983"/>
                      <a:pt x="316" y="944"/>
                    </a:cubicBezTo>
                    <a:cubicBezTo>
                      <a:pt x="299" y="917"/>
                      <a:pt x="282" y="893"/>
                      <a:pt x="259" y="871"/>
                    </a:cubicBezTo>
                    <a:cubicBezTo>
                      <a:pt x="241" y="834"/>
                      <a:pt x="218" y="800"/>
                      <a:pt x="195" y="765"/>
                    </a:cubicBezTo>
                    <a:cubicBezTo>
                      <a:pt x="182" y="746"/>
                      <a:pt x="154" y="709"/>
                      <a:pt x="154" y="709"/>
                    </a:cubicBezTo>
                    <a:cubicBezTo>
                      <a:pt x="130" y="635"/>
                      <a:pt x="173" y="759"/>
                      <a:pt x="113" y="636"/>
                    </a:cubicBezTo>
                    <a:cubicBezTo>
                      <a:pt x="94" y="597"/>
                      <a:pt x="73" y="558"/>
                      <a:pt x="49" y="522"/>
                    </a:cubicBezTo>
                    <a:cubicBezTo>
                      <a:pt x="32" y="446"/>
                      <a:pt x="11" y="373"/>
                      <a:pt x="0" y="295"/>
                    </a:cubicBezTo>
                    <a:cubicBezTo>
                      <a:pt x="3" y="263"/>
                      <a:pt x="3" y="230"/>
                      <a:pt x="8" y="198"/>
                    </a:cubicBezTo>
                    <a:cubicBezTo>
                      <a:pt x="17" y="145"/>
                      <a:pt x="43" y="131"/>
                      <a:pt x="73" y="92"/>
                    </a:cubicBezTo>
                    <a:cubicBezTo>
                      <a:pt x="94" y="65"/>
                      <a:pt x="104" y="55"/>
                      <a:pt x="138" y="44"/>
                    </a:cubicBezTo>
                    <a:cubicBezTo>
                      <a:pt x="156" y="32"/>
                      <a:pt x="200" y="0"/>
                      <a:pt x="219" y="19"/>
                    </a:cubicBezTo>
                    <a:close/>
                  </a:path>
                </a:pathLst>
              </a:custGeom>
              <a:solidFill>
                <a:srgbClr val="0000FF"/>
              </a:solidFill>
              <a:ln w="12700" cap="sq">
                <a:solidFill>
                  <a:schemeClr val="tx1"/>
                </a:solidFill>
                <a:round/>
                <a:headEnd type="none" w="sm" len="sm"/>
                <a:tailEnd type="none" w="sm" len="sm"/>
              </a:ln>
            </p:spPr>
            <p:txBody>
              <a:bodyPr wrap="none" anchor="ctr"/>
              <a:lstStyle/>
              <a:p>
                <a:endParaRPr lang="en-US"/>
              </a:p>
            </p:txBody>
          </p:sp>
          <p:sp>
            <p:nvSpPr>
              <p:cNvPr id="6205" name="Oval 2130"/>
              <p:cNvSpPr>
                <a:spLocks noChangeArrowheads="1"/>
              </p:cNvSpPr>
              <p:nvPr/>
            </p:nvSpPr>
            <p:spPr bwMode="auto">
              <a:xfrm>
                <a:off x="4001" y="2040"/>
                <a:ext cx="110" cy="104"/>
              </a:xfrm>
              <a:prstGeom prst="ellipse">
                <a:avLst/>
              </a:prstGeom>
              <a:solidFill>
                <a:srgbClr val="6699FF"/>
              </a:solidFill>
              <a:ln w="12700" cap="sq">
                <a:solidFill>
                  <a:srgbClr val="0000FF"/>
                </a:solidFill>
                <a:round/>
                <a:headEnd type="none" w="sm" len="sm"/>
                <a:tailEnd type="none" w="sm" len="sm"/>
              </a:ln>
            </p:spPr>
            <p:txBody>
              <a:bodyPr wrap="none" anchor="ctr"/>
              <a:lstStyle/>
              <a:p>
                <a:endParaRPr kumimoji="0" lang="en-US">
                  <a:solidFill>
                    <a:srgbClr val="0000FF"/>
                  </a:solidFill>
                </a:endParaRPr>
              </a:p>
            </p:txBody>
          </p:sp>
          <p:sp>
            <p:nvSpPr>
              <p:cNvPr id="6206" name="Freeform 2131"/>
              <p:cNvSpPr>
                <a:spLocks/>
              </p:cNvSpPr>
              <p:nvPr/>
            </p:nvSpPr>
            <p:spPr bwMode="auto">
              <a:xfrm rot="272542">
                <a:off x="3754" y="1440"/>
                <a:ext cx="1427" cy="1142"/>
              </a:xfrm>
              <a:custGeom>
                <a:avLst/>
                <a:gdLst>
                  <a:gd name="T0" fmla="*/ 70 w 2490"/>
                  <a:gd name="T1" fmla="*/ 214 h 2114"/>
                  <a:gd name="T2" fmla="*/ 154 w 2490"/>
                  <a:gd name="T3" fmla="*/ 253 h 2114"/>
                  <a:gd name="T4" fmla="*/ 218 w 2490"/>
                  <a:gd name="T5" fmla="*/ 314 h 2114"/>
                  <a:gd name="T6" fmla="*/ 269 w 2490"/>
                  <a:gd name="T7" fmla="*/ 358 h 2114"/>
                  <a:gd name="T8" fmla="*/ 311 w 2490"/>
                  <a:gd name="T9" fmla="*/ 411 h 2114"/>
                  <a:gd name="T10" fmla="*/ 339 w 2490"/>
                  <a:gd name="T11" fmla="*/ 468 h 2114"/>
                  <a:gd name="T12" fmla="*/ 363 w 2490"/>
                  <a:gd name="T13" fmla="*/ 520 h 2114"/>
                  <a:gd name="T14" fmla="*/ 405 w 2490"/>
                  <a:gd name="T15" fmla="*/ 621 h 2114"/>
                  <a:gd name="T16" fmla="*/ 493 w 2490"/>
                  <a:gd name="T17" fmla="*/ 753 h 2114"/>
                  <a:gd name="T18" fmla="*/ 530 w 2490"/>
                  <a:gd name="T19" fmla="*/ 814 h 2114"/>
                  <a:gd name="T20" fmla="*/ 595 w 2490"/>
                  <a:gd name="T21" fmla="*/ 888 h 2114"/>
                  <a:gd name="T22" fmla="*/ 623 w 2490"/>
                  <a:gd name="T23" fmla="*/ 919 h 2114"/>
                  <a:gd name="T24" fmla="*/ 692 w 2490"/>
                  <a:gd name="T25" fmla="*/ 954 h 2114"/>
                  <a:gd name="T26" fmla="*/ 786 w 2490"/>
                  <a:gd name="T27" fmla="*/ 1011 h 2114"/>
                  <a:gd name="T28" fmla="*/ 879 w 2490"/>
                  <a:gd name="T29" fmla="*/ 1063 h 2114"/>
                  <a:gd name="T30" fmla="*/ 967 w 2490"/>
                  <a:gd name="T31" fmla="*/ 1094 h 2114"/>
                  <a:gd name="T32" fmla="*/ 1027 w 2490"/>
                  <a:gd name="T33" fmla="*/ 1116 h 2114"/>
                  <a:gd name="T34" fmla="*/ 1073 w 2490"/>
                  <a:gd name="T35" fmla="*/ 1133 h 2114"/>
                  <a:gd name="T36" fmla="*/ 1134 w 2490"/>
                  <a:gd name="T37" fmla="*/ 1142 h 2114"/>
                  <a:gd name="T38" fmla="*/ 1185 w 2490"/>
                  <a:gd name="T39" fmla="*/ 1112 h 2114"/>
                  <a:gd name="T40" fmla="*/ 1171 w 2490"/>
                  <a:gd name="T41" fmla="*/ 998 h 2114"/>
                  <a:gd name="T42" fmla="*/ 1162 w 2490"/>
                  <a:gd name="T43" fmla="*/ 989 h 2114"/>
                  <a:gd name="T44" fmla="*/ 1139 w 2490"/>
                  <a:gd name="T45" fmla="*/ 967 h 2114"/>
                  <a:gd name="T46" fmla="*/ 1055 w 2490"/>
                  <a:gd name="T47" fmla="*/ 928 h 2114"/>
                  <a:gd name="T48" fmla="*/ 1041 w 2490"/>
                  <a:gd name="T49" fmla="*/ 919 h 2114"/>
                  <a:gd name="T50" fmla="*/ 1027 w 2490"/>
                  <a:gd name="T51" fmla="*/ 915 h 2114"/>
                  <a:gd name="T52" fmla="*/ 981 w 2490"/>
                  <a:gd name="T53" fmla="*/ 897 h 2114"/>
                  <a:gd name="T54" fmla="*/ 952 w 2490"/>
                  <a:gd name="T55" fmla="*/ 888 h 2114"/>
                  <a:gd name="T56" fmla="*/ 916 w 2490"/>
                  <a:gd name="T57" fmla="*/ 862 h 2114"/>
                  <a:gd name="T58" fmla="*/ 943 w 2490"/>
                  <a:gd name="T59" fmla="*/ 744 h 2114"/>
                  <a:gd name="T60" fmla="*/ 994 w 2490"/>
                  <a:gd name="T61" fmla="*/ 722 h 2114"/>
                  <a:gd name="T62" fmla="*/ 1190 w 2490"/>
                  <a:gd name="T63" fmla="*/ 691 h 2114"/>
                  <a:gd name="T64" fmla="*/ 1375 w 2490"/>
                  <a:gd name="T65" fmla="*/ 669 h 2114"/>
                  <a:gd name="T66" fmla="*/ 1427 w 2490"/>
                  <a:gd name="T67" fmla="*/ 573 h 2114"/>
                  <a:gd name="T68" fmla="*/ 1362 w 2490"/>
                  <a:gd name="T69" fmla="*/ 314 h 2114"/>
                  <a:gd name="T70" fmla="*/ 1338 w 2490"/>
                  <a:gd name="T71" fmla="*/ 275 h 2114"/>
                  <a:gd name="T72" fmla="*/ 1245 w 2490"/>
                  <a:gd name="T73" fmla="*/ 192 h 2114"/>
                  <a:gd name="T74" fmla="*/ 1194 w 2490"/>
                  <a:gd name="T75" fmla="*/ 161 h 2114"/>
                  <a:gd name="T76" fmla="*/ 1083 w 2490"/>
                  <a:gd name="T77" fmla="*/ 109 h 2114"/>
                  <a:gd name="T78" fmla="*/ 1041 w 2490"/>
                  <a:gd name="T79" fmla="*/ 96 h 2114"/>
                  <a:gd name="T80" fmla="*/ 952 w 2490"/>
                  <a:gd name="T81" fmla="*/ 65 h 2114"/>
                  <a:gd name="T82" fmla="*/ 711 w 2490"/>
                  <a:gd name="T83" fmla="*/ 12 h 2114"/>
                  <a:gd name="T84" fmla="*/ 144 w 2490"/>
                  <a:gd name="T85" fmla="*/ 43 h 2114"/>
                  <a:gd name="T86" fmla="*/ 84 w 2490"/>
                  <a:gd name="T87" fmla="*/ 61 h 2114"/>
                  <a:gd name="T88" fmla="*/ 19 w 2490"/>
                  <a:gd name="T89" fmla="*/ 100 h 2114"/>
                  <a:gd name="T90" fmla="*/ 9 w 2490"/>
                  <a:gd name="T91" fmla="*/ 109 h 2114"/>
                  <a:gd name="T92" fmla="*/ 0 w 2490"/>
                  <a:gd name="T93" fmla="*/ 135 h 2114"/>
                  <a:gd name="T94" fmla="*/ 23 w 2490"/>
                  <a:gd name="T95" fmla="*/ 170 h 2114"/>
                  <a:gd name="T96" fmla="*/ 70 w 2490"/>
                  <a:gd name="T97" fmla="*/ 214 h 21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90"/>
                  <a:gd name="T148" fmla="*/ 0 h 2114"/>
                  <a:gd name="T149" fmla="*/ 2490 w 2490"/>
                  <a:gd name="T150" fmla="*/ 2114 h 21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90" h="2114">
                    <a:moveTo>
                      <a:pt x="122" y="396"/>
                    </a:moveTo>
                    <a:cubicBezTo>
                      <a:pt x="173" y="409"/>
                      <a:pt x="230" y="431"/>
                      <a:pt x="268" y="469"/>
                    </a:cubicBezTo>
                    <a:cubicBezTo>
                      <a:pt x="306" y="507"/>
                      <a:pt x="335" y="552"/>
                      <a:pt x="381" y="582"/>
                    </a:cubicBezTo>
                    <a:cubicBezTo>
                      <a:pt x="404" y="616"/>
                      <a:pt x="438" y="638"/>
                      <a:pt x="470" y="663"/>
                    </a:cubicBezTo>
                    <a:cubicBezTo>
                      <a:pt x="498" y="685"/>
                      <a:pt x="527" y="728"/>
                      <a:pt x="543" y="760"/>
                    </a:cubicBezTo>
                    <a:cubicBezTo>
                      <a:pt x="560" y="794"/>
                      <a:pt x="578" y="830"/>
                      <a:pt x="592" y="866"/>
                    </a:cubicBezTo>
                    <a:cubicBezTo>
                      <a:pt x="605" y="899"/>
                      <a:pt x="607" y="938"/>
                      <a:pt x="633" y="963"/>
                    </a:cubicBezTo>
                    <a:cubicBezTo>
                      <a:pt x="650" y="1016"/>
                      <a:pt x="667" y="1111"/>
                      <a:pt x="706" y="1150"/>
                    </a:cubicBezTo>
                    <a:cubicBezTo>
                      <a:pt x="732" y="1227"/>
                      <a:pt x="814" y="1324"/>
                      <a:pt x="860" y="1393"/>
                    </a:cubicBezTo>
                    <a:cubicBezTo>
                      <a:pt x="885" y="1430"/>
                      <a:pt x="902" y="1469"/>
                      <a:pt x="925" y="1506"/>
                    </a:cubicBezTo>
                    <a:cubicBezTo>
                      <a:pt x="955" y="1555"/>
                      <a:pt x="1001" y="1600"/>
                      <a:pt x="1038" y="1644"/>
                    </a:cubicBezTo>
                    <a:cubicBezTo>
                      <a:pt x="1055" y="1664"/>
                      <a:pt x="1066" y="1685"/>
                      <a:pt x="1087" y="1701"/>
                    </a:cubicBezTo>
                    <a:cubicBezTo>
                      <a:pt x="1126" y="1730"/>
                      <a:pt x="1171" y="1737"/>
                      <a:pt x="1208" y="1766"/>
                    </a:cubicBezTo>
                    <a:cubicBezTo>
                      <a:pt x="1261" y="1808"/>
                      <a:pt x="1305" y="1850"/>
                      <a:pt x="1371" y="1871"/>
                    </a:cubicBezTo>
                    <a:cubicBezTo>
                      <a:pt x="1425" y="1907"/>
                      <a:pt x="1470" y="1948"/>
                      <a:pt x="1533" y="1968"/>
                    </a:cubicBezTo>
                    <a:cubicBezTo>
                      <a:pt x="1577" y="1999"/>
                      <a:pt x="1635" y="2012"/>
                      <a:pt x="1687" y="2025"/>
                    </a:cubicBezTo>
                    <a:cubicBezTo>
                      <a:pt x="1721" y="2047"/>
                      <a:pt x="1754" y="2055"/>
                      <a:pt x="1792" y="2066"/>
                    </a:cubicBezTo>
                    <a:cubicBezTo>
                      <a:pt x="1820" y="2074"/>
                      <a:pt x="1844" y="2091"/>
                      <a:pt x="1873" y="2098"/>
                    </a:cubicBezTo>
                    <a:cubicBezTo>
                      <a:pt x="1910" y="2107"/>
                      <a:pt x="1941" y="2109"/>
                      <a:pt x="1979" y="2114"/>
                    </a:cubicBezTo>
                    <a:cubicBezTo>
                      <a:pt x="2045" y="2106"/>
                      <a:pt x="2049" y="2114"/>
                      <a:pt x="2068" y="2058"/>
                    </a:cubicBezTo>
                    <a:cubicBezTo>
                      <a:pt x="2059" y="1890"/>
                      <a:pt x="2072" y="1959"/>
                      <a:pt x="2044" y="1847"/>
                    </a:cubicBezTo>
                    <a:cubicBezTo>
                      <a:pt x="2042" y="1839"/>
                      <a:pt x="2033" y="1837"/>
                      <a:pt x="2027" y="1831"/>
                    </a:cubicBezTo>
                    <a:cubicBezTo>
                      <a:pt x="2013" y="1817"/>
                      <a:pt x="2000" y="1804"/>
                      <a:pt x="1987" y="1790"/>
                    </a:cubicBezTo>
                    <a:cubicBezTo>
                      <a:pt x="1947" y="1749"/>
                      <a:pt x="1893" y="1734"/>
                      <a:pt x="1841" y="1717"/>
                    </a:cubicBezTo>
                    <a:cubicBezTo>
                      <a:pt x="1832" y="1714"/>
                      <a:pt x="1826" y="1705"/>
                      <a:pt x="1817" y="1701"/>
                    </a:cubicBezTo>
                    <a:cubicBezTo>
                      <a:pt x="1809" y="1697"/>
                      <a:pt x="1800" y="1696"/>
                      <a:pt x="1792" y="1693"/>
                    </a:cubicBezTo>
                    <a:cubicBezTo>
                      <a:pt x="1764" y="1674"/>
                      <a:pt x="1743" y="1669"/>
                      <a:pt x="1711" y="1660"/>
                    </a:cubicBezTo>
                    <a:cubicBezTo>
                      <a:pt x="1695" y="1655"/>
                      <a:pt x="1662" y="1644"/>
                      <a:pt x="1662" y="1644"/>
                    </a:cubicBezTo>
                    <a:cubicBezTo>
                      <a:pt x="1633" y="1625"/>
                      <a:pt x="1617" y="1625"/>
                      <a:pt x="1598" y="1595"/>
                    </a:cubicBezTo>
                    <a:cubicBezTo>
                      <a:pt x="1610" y="1536"/>
                      <a:pt x="1613" y="1433"/>
                      <a:pt x="1646" y="1377"/>
                    </a:cubicBezTo>
                    <a:cubicBezTo>
                      <a:pt x="1664" y="1347"/>
                      <a:pt x="1705" y="1346"/>
                      <a:pt x="1735" y="1336"/>
                    </a:cubicBezTo>
                    <a:cubicBezTo>
                      <a:pt x="1844" y="1300"/>
                      <a:pt x="1962" y="1291"/>
                      <a:pt x="2076" y="1279"/>
                    </a:cubicBezTo>
                    <a:cubicBezTo>
                      <a:pt x="2152" y="1304"/>
                      <a:pt x="2318" y="1266"/>
                      <a:pt x="2400" y="1239"/>
                    </a:cubicBezTo>
                    <a:cubicBezTo>
                      <a:pt x="2450" y="1192"/>
                      <a:pt x="2472" y="1124"/>
                      <a:pt x="2490" y="1060"/>
                    </a:cubicBezTo>
                    <a:cubicBezTo>
                      <a:pt x="2480" y="907"/>
                      <a:pt x="2473" y="711"/>
                      <a:pt x="2376" y="582"/>
                    </a:cubicBezTo>
                    <a:cubicBezTo>
                      <a:pt x="2366" y="553"/>
                      <a:pt x="2357" y="530"/>
                      <a:pt x="2335" y="509"/>
                    </a:cubicBezTo>
                    <a:cubicBezTo>
                      <a:pt x="2309" y="431"/>
                      <a:pt x="2244" y="390"/>
                      <a:pt x="2173" y="355"/>
                    </a:cubicBezTo>
                    <a:cubicBezTo>
                      <a:pt x="2141" y="339"/>
                      <a:pt x="2114" y="316"/>
                      <a:pt x="2084" y="298"/>
                    </a:cubicBezTo>
                    <a:cubicBezTo>
                      <a:pt x="2020" y="261"/>
                      <a:pt x="1956" y="234"/>
                      <a:pt x="1889" y="201"/>
                    </a:cubicBezTo>
                    <a:cubicBezTo>
                      <a:pt x="1866" y="190"/>
                      <a:pt x="1839" y="189"/>
                      <a:pt x="1817" y="177"/>
                    </a:cubicBezTo>
                    <a:cubicBezTo>
                      <a:pt x="1768" y="152"/>
                      <a:pt x="1711" y="145"/>
                      <a:pt x="1662" y="120"/>
                    </a:cubicBezTo>
                    <a:cubicBezTo>
                      <a:pt x="1543" y="61"/>
                      <a:pt x="1371" y="36"/>
                      <a:pt x="1241" y="23"/>
                    </a:cubicBezTo>
                    <a:cubicBezTo>
                      <a:pt x="919" y="27"/>
                      <a:pt x="571" y="0"/>
                      <a:pt x="251" y="79"/>
                    </a:cubicBezTo>
                    <a:cubicBezTo>
                      <a:pt x="219" y="87"/>
                      <a:pt x="174" y="97"/>
                      <a:pt x="146" y="112"/>
                    </a:cubicBezTo>
                    <a:cubicBezTo>
                      <a:pt x="109" y="132"/>
                      <a:pt x="73" y="172"/>
                      <a:pt x="33" y="185"/>
                    </a:cubicBezTo>
                    <a:cubicBezTo>
                      <a:pt x="27" y="190"/>
                      <a:pt x="20" y="194"/>
                      <a:pt x="16" y="201"/>
                    </a:cubicBezTo>
                    <a:cubicBezTo>
                      <a:pt x="8" y="216"/>
                      <a:pt x="0" y="250"/>
                      <a:pt x="0" y="250"/>
                    </a:cubicBezTo>
                    <a:cubicBezTo>
                      <a:pt x="9" y="277"/>
                      <a:pt x="20" y="294"/>
                      <a:pt x="41" y="314"/>
                    </a:cubicBezTo>
                    <a:cubicBezTo>
                      <a:pt x="52" y="348"/>
                      <a:pt x="84" y="396"/>
                      <a:pt x="122" y="396"/>
                    </a:cubicBezTo>
                    <a:close/>
                  </a:path>
                </a:pathLst>
              </a:custGeom>
              <a:solidFill>
                <a:srgbClr val="FF0000"/>
              </a:solidFill>
              <a:ln w="12700" cap="sq">
                <a:solidFill>
                  <a:schemeClr val="tx1"/>
                </a:solidFill>
                <a:round/>
                <a:headEnd type="none" w="sm" len="sm"/>
                <a:tailEnd type="none" w="sm" len="sm"/>
              </a:ln>
            </p:spPr>
            <p:txBody>
              <a:bodyPr wrap="none" anchor="ctr"/>
              <a:lstStyle/>
              <a:p>
                <a:endParaRPr lang="en-US"/>
              </a:p>
            </p:txBody>
          </p:sp>
          <p:sp>
            <p:nvSpPr>
              <p:cNvPr id="6207" name="Freeform 2132"/>
              <p:cNvSpPr>
                <a:spLocks/>
              </p:cNvSpPr>
              <p:nvPr/>
            </p:nvSpPr>
            <p:spPr bwMode="auto">
              <a:xfrm rot="-3277230">
                <a:off x="4562" y="2530"/>
                <a:ext cx="150" cy="322"/>
              </a:xfrm>
              <a:custGeom>
                <a:avLst/>
                <a:gdLst>
                  <a:gd name="T0" fmla="*/ 1 w 277"/>
                  <a:gd name="T1" fmla="*/ 23 h 563"/>
                  <a:gd name="T2" fmla="*/ 14 w 277"/>
                  <a:gd name="T3" fmla="*/ 125 h 563"/>
                  <a:gd name="T4" fmla="*/ 22 w 277"/>
                  <a:gd name="T5" fmla="*/ 195 h 563"/>
                  <a:gd name="T6" fmla="*/ 31 w 277"/>
                  <a:gd name="T7" fmla="*/ 204 h 563"/>
                  <a:gd name="T8" fmla="*/ 57 w 277"/>
                  <a:gd name="T9" fmla="*/ 246 h 563"/>
                  <a:gd name="T10" fmla="*/ 67 w 277"/>
                  <a:gd name="T11" fmla="*/ 274 h 563"/>
                  <a:gd name="T12" fmla="*/ 75 w 277"/>
                  <a:gd name="T13" fmla="*/ 288 h 563"/>
                  <a:gd name="T14" fmla="*/ 97 w 277"/>
                  <a:gd name="T15" fmla="*/ 320 h 563"/>
                  <a:gd name="T16" fmla="*/ 128 w 277"/>
                  <a:gd name="T17" fmla="*/ 316 h 563"/>
                  <a:gd name="T18" fmla="*/ 150 w 277"/>
                  <a:gd name="T19" fmla="*/ 251 h 563"/>
                  <a:gd name="T20" fmla="*/ 101 w 277"/>
                  <a:gd name="T21" fmla="*/ 79 h 563"/>
                  <a:gd name="T22" fmla="*/ 80 w 277"/>
                  <a:gd name="T23" fmla="*/ 37 h 563"/>
                  <a:gd name="T24" fmla="*/ 36 w 277"/>
                  <a:gd name="T25" fmla="*/ 0 h 563"/>
                  <a:gd name="T26" fmla="*/ 22 w 277"/>
                  <a:gd name="T27" fmla="*/ 5 h 563"/>
                  <a:gd name="T28" fmla="*/ 1 w 277"/>
                  <a:gd name="T29" fmla="*/ 23 h 5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7"/>
                  <a:gd name="T46" fmla="*/ 0 h 563"/>
                  <a:gd name="T47" fmla="*/ 277 w 277"/>
                  <a:gd name="T48" fmla="*/ 563 h 5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7" h="563">
                    <a:moveTo>
                      <a:pt x="1" y="41"/>
                    </a:moveTo>
                    <a:cubicBezTo>
                      <a:pt x="20" y="98"/>
                      <a:pt x="13" y="160"/>
                      <a:pt x="25" y="219"/>
                    </a:cubicBezTo>
                    <a:cubicBezTo>
                      <a:pt x="14" y="266"/>
                      <a:pt x="26" y="295"/>
                      <a:pt x="41" y="341"/>
                    </a:cubicBezTo>
                    <a:cubicBezTo>
                      <a:pt x="43" y="348"/>
                      <a:pt x="53" y="351"/>
                      <a:pt x="58" y="357"/>
                    </a:cubicBezTo>
                    <a:cubicBezTo>
                      <a:pt x="76" y="380"/>
                      <a:pt x="96" y="402"/>
                      <a:pt x="106" y="430"/>
                    </a:cubicBezTo>
                    <a:cubicBezTo>
                      <a:pt x="112" y="446"/>
                      <a:pt x="113" y="465"/>
                      <a:pt x="123" y="479"/>
                    </a:cubicBezTo>
                    <a:cubicBezTo>
                      <a:pt x="128" y="487"/>
                      <a:pt x="135" y="494"/>
                      <a:pt x="139" y="503"/>
                    </a:cubicBezTo>
                    <a:cubicBezTo>
                      <a:pt x="165" y="563"/>
                      <a:pt x="135" y="545"/>
                      <a:pt x="179" y="560"/>
                    </a:cubicBezTo>
                    <a:cubicBezTo>
                      <a:pt x="198" y="557"/>
                      <a:pt x="218" y="559"/>
                      <a:pt x="236" y="552"/>
                    </a:cubicBezTo>
                    <a:cubicBezTo>
                      <a:pt x="276" y="536"/>
                      <a:pt x="268" y="473"/>
                      <a:pt x="277" y="438"/>
                    </a:cubicBezTo>
                    <a:cubicBezTo>
                      <a:pt x="265" y="331"/>
                      <a:pt x="236" y="234"/>
                      <a:pt x="187" y="138"/>
                    </a:cubicBezTo>
                    <a:cubicBezTo>
                      <a:pt x="173" y="111"/>
                      <a:pt x="168" y="88"/>
                      <a:pt x="147" y="65"/>
                    </a:cubicBezTo>
                    <a:cubicBezTo>
                      <a:pt x="134" y="26"/>
                      <a:pt x="102" y="13"/>
                      <a:pt x="66" y="0"/>
                    </a:cubicBezTo>
                    <a:cubicBezTo>
                      <a:pt x="58" y="3"/>
                      <a:pt x="47" y="3"/>
                      <a:pt x="41" y="9"/>
                    </a:cubicBezTo>
                    <a:cubicBezTo>
                      <a:pt x="0" y="50"/>
                      <a:pt x="19" y="78"/>
                      <a:pt x="1" y="41"/>
                    </a:cubicBezTo>
                    <a:close/>
                  </a:path>
                </a:pathLst>
              </a:custGeom>
              <a:solidFill>
                <a:srgbClr val="0000FF"/>
              </a:solidFill>
              <a:ln w="12700" cap="sq">
                <a:solidFill>
                  <a:schemeClr val="tx1"/>
                </a:solidFill>
                <a:round/>
                <a:headEnd type="none" w="sm" len="sm"/>
                <a:tailEnd type="none" w="sm" len="sm"/>
              </a:ln>
            </p:spPr>
            <p:txBody>
              <a:bodyPr wrap="none" anchor="ctr"/>
              <a:lstStyle/>
              <a:p>
                <a:endParaRPr lang="en-US"/>
              </a:p>
            </p:txBody>
          </p:sp>
          <p:sp>
            <p:nvSpPr>
              <p:cNvPr id="6208" name="Freeform 2133"/>
              <p:cNvSpPr>
                <a:spLocks/>
              </p:cNvSpPr>
              <p:nvPr/>
            </p:nvSpPr>
            <p:spPr bwMode="auto">
              <a:xfrm>
                <a:off x="4854" y="2164"/>
                <a:ext cx="522" cy="270"/>
              </a:xfrm>
              <a:custGeom>
                <a:avLst/>
                <a:gdLst>
                  <a:gd name="T0" fmla="*/ 2 w 911"/>
                  <a:gd name="T1" fmla="*/ 169 h 500"/>
                  <a:gd name="T2" fmla="*/ 93 w 911"/>
                  <a:gd name="T3" fmla="*/ 214 h 500"/>
                  <a:gd name="T4" fmla="*/ 187 w 911"/>
                  <a:gd name="T5" fmla="*/ 255 h 500"/>
                  <a:gd name="T6" fmla="*/ 255 w 911"/>
                  <a:gd name="T7" fmla="*/ 269 h 500"/>
                  <a:gd name="T8" fmla="*/ 317 w 911"/>
                  <a:gd name="T9" fmla="*/ 250 h 500"/>
                  <a:gd name="T10" fmla="*/ 412 w 911"/>
                  <a:gd name="T11" fmla="*/ 245 h 500"/>
                  <a:gd name="T12" fmla="*/ 485 w 911"/>
                  <a:gd name="T13" fmla="*/ 186 h 500"/>
                  <a:gd name="T14" fmla="*/ 512 w 911"/>
                  <a:gd name="T15" fmla="*/ 117 h 500"/>
                  <a:gd name="T16" fmla="*/ 480 w 911"/>
                  <a:gd name="T17" fmla="*/ 23 h 500"/>
                  <a:gd name="T18" fmla="*/ 239 w 911"/>
                  <a:gd name="T19" fmla="*/ 92 h 500"/>
                  <a:gd name="T20" fmla="*/ 109 w 911"/>
                  <a:gd name="T21" fmla="*/ 118 h 500"/>
                  <a:gd name="T22" fmla="*/ 62 w 911"/>
                  <a:gd name="T23" fmla="*/ 112 h 500"/>
                  <a:gd name="T24" fmla="*/ 5 w 911"/>
                  <a:gd name="T25" fmla="*/ 128 h 500"/>
                  <a:gd name="T26" fmla="*/ 1 w 911"/>
                  <a:gd name="T27" fmla="*/ 141 h 500"/>
                  <a:gd name="T28" fmla="*/ 2 w 911"/>
                  <a:gd name="T29" fmla="*/ 169 h 5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11"/>
                  <a:gd name="T46" fmla="*/ 0 h 500"/>
                  <a:gd name="T47" fmla="*/ 911 w 911"/>
                  <a:gd name="T48" fmla="*/ 500 h 5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11" h="500">
                    <a:moveTo>
                      <a:pt x="4" y="313"/>
                    </a:moveTo>
                    <a:cubicBezTo>
                      <a:pt x="62" y="331"/>
                      <a:pt x="108" y="373"/>
                      <a:pt x="163" y="397"/>
                    </a:cubicBezTo>
                    <a:cubicBezTo>
                      <a:pt x="195" y="433"/>
                      <a:pt x="280" y="457"/>
                      <a:pt x="326" y="472"/>
                    </a:cubicBezTo>
                    <a:cubicBezTo>
                      <a:pt x="333" y="474"/>
                      <a:pt x="437" y="500"/>
                      <a:pt x="445" y="499"/>
                    </a:cubicBezTo>
                    <a:cubicBezTo>
                      <a:pt x="474" y="498"/>
                      <a:pt x="525" y="455"/>
                      <a:pt x="554" y="463"/>
                    </a:cubicBezTo>
                    <a:cubicBezTo>
                      <a:pt x="571" y="467"/>
                      <a:pt x="702" y="453"/>
                      <a:pt x="719" y="453"/>
                    </a:cubicBezTo>
                    <a:cubicBezTo>
                      <a:pt x="728" y="453"/>
                      <a:pt x="837" y="343"/>
                      <a:pt x="847" y="344"/>
                    </a:cubicBezTo>
                    <a:cubicBezTo>
                      <a:pt x="911" y="358"/>
                      <a:pt x="856" y="243"/>
                      <a:pt x="893" y="216"/>
                    </a:cubicBezTo>
                    <a:cubicBezTo>
                      <a:pt x="902" y="199"/>
                      <a:pt x="833" y="60"/>
                      <a:pt x="838" y="42"/>
                    </a:cubicBezTo>
                    <a:cubicBezTo>
                      <a:pt x="848" y="0"/>
                      <a:pt x="545" y="87"/>
                      <a:pt x="417" y="170"/>
                    </a:cubicBezTo>
                    <a:cubicBezTo>
                      <a:pt x="335" y="124"/>
                      <a:pt x="298" y="234"/>
                      <a:pt x="191" y="218"/>
                    </a:cubicBezTo>
                    <a:cubicBezTo>
                      <a:pt x="161" y="214"/>
                      <a:pt x="139" y="205"/>
                      <a:pt x="108" y="208"/>
                    </a:cubicBezTo>
                    <a:cubicBezTo>
                      <a:pt x="69" y="196"/>
                      <a:pt x="40" y="215"/>
                      <a:pt x="8" y="237"/>
                    </a:cubicBezTo>
                    <a:cubicBezTo>
                      <a:pt x="6" y="245"/>
                      <a:pt x="0" y="254"/>
                      <a:pt x="1" y="262"/>
                    </a:cubicBezTo>
                    <a:cubicBezTo>
                      <a:pt x="11" y="320"/>
                      <a:pt x="45" y="320"/>
                      <a:pt x="4" y="313"/>
                    </a:cubicBezTo>
                    <a:close/>
                  </a:path>
                </a:pathLst>
              </a:custGeom>
              <a:solidFill>
                <a:srgbClr val="0000FF"/>
              </a:solidFill>
              <a:ln w="12700" cap="sq">
                <a:solidFill>
                  <a:schemeClr val="tx1"/>
                </a:solidFill>
                <a:round/>
                <a:headEnd type="none" w="sm" len="sm"/>
                <a:tailEnd type="none" w="sm" len="sm"/>
              </a:ln>
            </p:spPr>
            <p:txBody>
              <a:bodyPr wrap="none" anchor="ctr"/>
              <a:lstStyle/>
              <a:p>
                <a:endParaRPr lang="en-US"/>
              </a:p>
            </p:txBody>
          </p:sp>
          <p:sp>
            <p:nvSpPr>
              <p:cNvPr id="6209" name="Oval 2134"/>
              <p:cNvSpPr>
                <a:spLocks noChangeArrowheads="1"/>
              </p:cNvSpPr>
              <p:nvPr/>
            </p:nvSpPr>
            <p:spPr bwMode="auto">
              <a:xfrm>
                <a:off x="4523" y="2552"/>
                <a:ext cx="110" cy="104"/>
              </a:xfrm>
              <a:prstGeom prst="ellipse">
                <a:avLst/>
              </a:prstGeom>
              <a:solidFill>
                <a:srgbClr val="6699FF"/>
              </a:solidFill>
              <a:ln w="12700" cap="sq">
                <a:solidFill>
                  <a:schemeClr val="tx1"/>
                </a:solidFill>
                <a:round/>
                <a:headEnd type="none" w="sm" len="sm"/>
                <a:tailEnd type="none" w="sm" len="sm"/>
              </a:ln>
            </p:spPr>
            <p:txBody>
              <a:bodyPr wrap="none" anchor="ctr"/>
              <a:lstStyle/>
              <a:p>
                <a:endParaRPr lang="en-US"/>
              </a:p>
            </p:txBody>
          </p:sp>
          <p:sp>
            <p:nvSpPr>
              <p:cNvPr id="6210" name="Oval 2135"/>
              <p:cNvSpPr>
                <a:spLocks noChangeArrowheads="1"/>
              </p:cNvSpPr>
              <p:nvPr/>
            </p:nvSpPr>
            <p:spPr bwMode="auto">
              <a:xfrm>
                <a:off x="4881" y="2215"/>
                <a:ext cx="110" cy="104"/>
              </a:xfrm>
              <a:prstGeom prst="ellipse">
                <a:avLst/>
              </a:prstGeom>
              <a:solidFill>
                <a:srgbClr val="6699FF"/>
              </a:solidFill>
              <a:ln w="12700" cap="sq">
                <a:solidFill>
                  <a:schemeClr val="tx1"/>
                </a:solidFill>
                <a:round/>
                <a:headEnd type="none" w="sm" len="sm"/>
                <a:tailEnd type="none" w="sm" len="sm"/>
              </a:ln>
            </p:spPr>
            <p:txBody>
              <a:bodyPr wrap="none" anchor="ctr"/>
              <a:lstStyle/>
              <a:p>
                <a:endParaRPr lang="en-US"/>
              </a:p>
            </p:txBody>
          </p:sp>
        </p:grpSp>
        <p:sp>
          <p:nvSpPr>
            <p:cNvPr id="6200" name="Text Box 2136"/>
            <p:cNvSpPr txBox="1">
              <a:spLocks noChangeArrowheads="1"/>
            </p:cNvSpPr>
            <p:nvPr/>
          </p:nvSpPr>
          <p:spPr bwMode="auto">
            <a:xfrm>
              <a:off x="192" y="1286"/>
              <a:ext cx="240" cy="250"/>
            </a:xfrm>
            <a:prstGeom prst="rect">
              <a:avLst/>
            </a:prstGeom>
            <a:noFill/>
            <a:ln w="12700" cap="sq">
              <a:noFill/>
              <a:miter lim="800000"/>
              <a:headEnd/>
              <a:tailEnd/>
            </a:ln>
          </p:spPr>
          <p:txBody>
            <a:bodyPr>
              <a:spAutoFit/>
            </a:bodyPr>
            <a:lstStyle/>
            <a:p>
              <a:pPr>
                <a:spcBef>
                  <a:spcPct val="50000"/>
                </a:spcBef>
              </a:pPr>
              <a:r>
                <a:rPr lang="en-US" sz="2000">
                  <a:solidFill>
                    <a:srgbClr val="0000FF"/>
                  </a:solidFill>
                </a:rPr>
                <a:t>1</a:t>
              </a:r>
            </a:p>
          </p:txBody>
        </p:sp>
        <p:sp>
          <p:nvSpPr>
            <p:cNvPr id="6201" name="Text Box 2137"/>
            <p:cNvSpPr txBox="1">
              <a:spLocks noChangeArrowheads="1"/>
            </p:cNvSpPr>
            <p:nvPr/>
          </p:nvSpPr>
          <p:spPr bwMode="auto">
            <a:xfrm>
              <a:off x="576" y="2016"/>
              <a:ext cx="240" cy="250"/>
            </a:xfrm>
            <a:prstGeom prst="rect">
              <a:avLst/>
            </a:prstGeom>
            <a:noFill/>
            <a:ln w="12700" cap="sq">
              <a:noFill/>
              <a:miter lim="800000"/>
              <a:headEnd/>
              <a:tailEnd/>
            </a:ln>
          </p:spPr>
          <p:txBody>
            <a:bodyPr>
              <a:spAutoFit/>
            </a:bodyPr>
            <a:lstStyle/>
            <a:p>
              <a:pPr>
                <a:spcBef>
                  <a:spcPct val="50000"/>
                </a:spcBef>
              </a:pPr>
              <a:r>
                <a:rPr lang="en-US" sz="2000">
                  <a:solidFill>
                    <a:srgbClr val="0000FF"/>
                  </a:solidFill>
                </a:rPr>
                <a:t>2</a:t>
              </a:r>
            </a:p>
          </p:txBody>
        </p:sp>
        <p:sp>
          <p:nvSpPr>
            <p:cNvPr id="6202" name="Text Box 2138"/>
            <p:cNvSpPr txBox="1">
              <a:spLocks noChangeArrowheads="1"/>
            </p:cNvSpPr>
            <p:nvPr/>
          </p:nvSpPr>
          <p:spPr bwMode="auto">
            <a:xfrm>
              <a:off x="1056" y="1824"/>
              <a:ext cx="240" cy="250"/>
            </a:xfrm>
            <a:prstGeom prst="rect">
              <a:avLst/>
            </a:prstGeom>
            <a:noFill/>
            <a:ln w="12700" cap="sq">
              <a:noFill/>
              <a:miter lim="800000"/>
              <a:headEnd/>
              <a:tailEnd/>
            </a:ln>
          </p:spPr>
          <p:txBody>
            <a:bodyPr>
              <a:spAutoFit/>
            </a:bodyPr>
            <a:lstStyle/>
            <a:p>
              <a:pPr>
                <a:spcBef>
                  <a:spcPct val="50000"/>
                </a:spcBef>
              </a:pPr>
              <a:r>
                <a:rPr lang="en-US" sz="2000">
                  <a:solidFill>
                    <a:srgbClr val="0000FF"/>
                  </a:solidFill>
                </a:rPr>
                <a:t>3</a:t>
              </a:r>
            </a:p>
          </p:txBody>
        </p:sp>
      </p:grpSp>
      <p:grpSp>
        <p:nvGrpSpPr>
          <p:cNvPr id="5" name="Group 2142"/>
          <p:cNvGrpSpPr>
            <a:grpSpLocks/>
          </p:cNvGrpSpPr>
          <p:nvPr/>
        </p:nvGrpSpPr>
        <p:grpSpPr bwMode="auto">
          <a:xfrm>
            <a:off x="1905000" y="6096000"/>
            <a:ext cx="5638800" cy="603250"/>
            <a:chOff x="1200" y="3892"/>
            <a:chExt cx="3552" cy="380"/>
          </a:xfrm>
        </p:grpSpPr>
        <p:graphicFrame>
          <p:nvGraphicFramePr>
            <p:cNvPr id="6146" name="Object 5120"/>
            <p:cNvGraphicFramePr>
              <a:graphicFrameLocks noChangeAspect="1"/>
            </p:cNvGraphicFramePr>
            <p:nvPr/>
          </p:nvGraphicFramePr>
          <p:xfrm>
            <a:off x="2692" y="3892"/>
            <a:ext cx="524" cy="380"/>
          </p:xfrm>
          <a:graphic>
            <a:graphicData uri="http://schemas.openxmlformats.org/presentationml/2006/ole">
              <mc:AlternateContent xmlns:mc="http://schemas.openxmlformats.org/markup-compatibility/2006">
                <mc:Choice xmlns:v="urn:schemas-microsoft-com:vml" Requires="v">
                  <p:oleObj spid="_x0000_s51342" name="Equation" r:id="rId4" imgW="330120" imgH="241200" progId="Equation.3">
                    <p:embed/>
                  </p:oleObj>
                </mc:Choice>
                <mc:Fallback>
                  <p:oleObj name="Equation" r:id="rId4" imgW="33012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2" y="3892"/>
                          <a:ext cx="524" cy="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97" name="Line 2140"/>
            <p:cNvSpPr>
              <a:spLocks noChangeShapeType="1"/>
            </p:cNvSpPr>
            <p:nvPr/>
          </p:nvSpPr>
          <p:spPr bwMode="auto">
            <a:xfrm>
              <a:off x="1200" y="4128"/>
              <a:ext cx="1440" cy="0"/>
            </a:xfrm>
            <a:prstGeom prst="line">
              <a:avLst/>
            </a:prstGeom>
            <a:noFill/>
            <a:ln w="28575" cap="sq">
              <a:solidFill>
                <a:srgbClr val="00BE00"/>
              </a:solidFill>
              <a:round/>
              <a:headEnd type="none" w="sm" len="sm"/>
              <a:tailEnd type="none" w="lg" len="lg"/>
            </a:ln>
          </p:spPr>
          <p:txBody>
            <a:bodyPr/>
            <a:lstStyle/>
            <a:p>
              <a:endParaRPr lang="en-US"/>
            </a:p>
          </p:txBody>
        </p:sp>
        <p:sp>
          <p:nvSpPr>
            <p:cNvPr id="6198" name="Line 2141"/>
            <p:cNvSpPr>
              <a:spLocks noChangeShapeType="1"/>
            </p:cNvSpPr>
            <p:nvPr/>
          </p:nvSpPr>
          <p:spPr bwMode="auto">
            <a:xfrm>
              <a:off x="3264" y="4128"/>
              <a:ext cx="1488" cy="0"/>
            </a:xfrm>
            <a:prstGeom prst="line">
              <a:avLst/>
            </a:prstGeom>
            <a:noFill/>
            <a:ln w="28575" cap="sq">
              <a:solidFill>
                <a:srgbClr val="00BE00"/>
              </a:solidFill>
              <a:round/>
              <a:headEnd type="none" w="sm" len="sm"/>
              <a:tailEnd type="stealth" w="lg" len="lg"/>
            </a:ln>
          </p:spPr>
          <p:txBody>
            <a:bodyPr/>
            <a:lstStyle/>
            <a:p>
              <a:endParaRPr lang="en-US"/>
            </a:p>
          </p:txBody>
        </p:sp>
      </p:grpSp>
      <p:sp>
        <p:nvSpPr>
          <p:cNvPr id="70" name="Text Box 8"/>
          <p:cNvSpPr txBox="1">
            <a:spLocks noChangeArrowheads="1"/>
          </p:cNvSpPr>
          <p:nvPr/>
        </p:nvSpPr>
        <p:spPr bwMode="auto">
          <a:xfrm>
            <a:off x="1" y="6488112"/>
            <a:ext cx="1568146" cy="369888"/>
          </a:xfrm>
          <a:prstGeom prst="rect">
            <a:avLst/>
          </a:prstGeom>
          <a:solidFill>
            <a:srgbClr val="CCFFFF"/>
          </a:solidFill>
          <a:ln w="9525" algn="ctr">
            <a:noFill/>
            <a:miter lim="800000"/>
            <a:headEnd/>
            <a:tailEnd/>
          </a:ln>
        </p:spPr>
        <p:txBody>
          <a:bodyPr wrap="square">
            <a:spAutoFit/>
          </a:bodyPr>
          <a:lstStyle/>
          <a:p>
            <a:pPr algn="l">
              <a:spcBef>
                <a:spcPct val="50000"/>
              </a:spcBef>
            </a:pPr>
            <a:r>
              <a:rPr lang="en-US" dirty="0" smtClean="0">
                <a:solidFill>
                  <a:srgbClr val="CC00CC"/>
                </a:solidFill>
                <a:latin typeface="Tahoma" pitchFamily="34" charset="0"/>
                <a:ea typeface="宋体" pitchFamily="2" charset="-122"/>
              </a:rPr>
              <a:t>with </a:t>
            </a:r>
            <a:r>
              <a:rPr lang="en-US" dirty="0" err="1" smtClean="0">
                <a:solidFill>
                  <a:srgbClr val="CC00CC"/>
                </a:solidFill>
                <a:latin typeface="Tahoma" pitchFamily="34" charset="0"/>
                <a:ea typeface="宋体" pitchFamily="2" charset="-122"/>
              </a:rPr>
              <a:t>Balkcom</a:t>
            </a:r>
            <a:endParaRPr lang="en-US" dirty="0">
              <a:solidFill>
                <a:srgbClr val="CC00CC"/>
              </a:solidFill>
              <a:latin typeface="Tahoma" pitchFamily="34" charset="0"/>
              <a:ea typeface="宋体" pitchFamily="2" charset="-122"/>
            </a:endParaRPr>
          </a:p>
        </p:txBody>
      </p:sp>
    </p:spTree>
    <p:extLst>
      <p:ext uri="{BB962C8B-B14F-4D97-AF65-F5344CB8AC3E}">
        <p14:creationId xmlns:p14="http://schemas.microsoft.com/office/powerpoint/2010/main" val="417671733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nose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378823" y="1963271"/>
            <a:ext cx="3270299" cy="2452724"/>
          </a:xfrm>
          <a:prstGeom prst="rect">
            <a:avLst/>
          </a:prstGeom>
        </p:spPr>
      </p:pic>
      <p:sp>
        <p:nvSpPr>
          <p:cNvPr id="2" name="Title 1"/>
          <p:cNvSpPr>
            <a:spLocks noGrp="1"/>
          </p:cNvSpPr>
          <p:nvPr>
            <p:ph type="title"/>
          </p:nvPr>
        </p:nvSpPr>
        <p:spPr>
          <a:xfrm>
            <a:off x="364840" y="226510"/>
            <a:ext cx="8229600" cy="687888"/>
          </a:xfrm>
        </p:spPr>
        <p:txBody>
          <a:bodyPr>
            <a:normAutofit fontScale="90000"/>
          </a:bodyPr>
          <a:lstStyle/>
          <a:p>
            <a:r>
              <a:rPr lang="en-US" dirty="0" smtClean="0"/>
              <a:t>Dynamic Manipulation</a:t>
            </a:r>
            <a:endParaRPr lang="en-US" dirty="0"/>
          </a:p>
        </p:txBody>
      </p:sp>
      <p:sp>
        <p:nvSpPr>
          <p:cNvPr id="3" name="Content Placeholder 2"/>
          <p:cNvSpPr>
            <a:spLocks noGrp="1"/>
          </p:cNvSpPr>
          <p:nvPr>
            <p:ph sz="half" idx="1"/>
          </p:nvPr>
        </p:nvSpPr>
        <p:spPr>
          <a:xfrm>
            <a:off x="457200" y="1070811"/>
            <a:ext cx="4038600" cy="766953"/>
          </a:xfrm>
        </p:spPr>
        <p:txBody>
          <a:bodyPr>
            <a:normAutofit lnSpcReduction="10000"/>
          </a:bodyPr>
          <a:lstStyle/>
          <a:p>
            <a:r>
              <a:rPr lang="en-US" sz="2400" dirty="0" smtClean="0"/>
              <a:t>Simulation theory and implementation</a:t>
            </a:r>
            <a:endParaRPr lang="en-US" sz="2400" dirty="0"/>
          </a:p>
        </p:txBody>
      </p:sp>
      <p:sp>
        <p:nvSpPr>
          <p:cNvPr id="4" name="Content Placeholder 3"/>
          <p:cNvSpPr>
            <a:spLocks noGrp="1"/>
          </p:cNvSpPr>
          <p:nvPr>
            <p:ph sz="half" idx="2"/>
          </p:nvPr>
        </p:nvSpPr>
        <p:spPr>
          <a:xfrm>
            <a:off x="4961966" y="1082843"/>
            <a:ext cx="3904128" cy="880428"/>
          </a:xfrm>
        </p:spPr>
        <p:txBody>
          <a:bodyPr>
            <a:normAutofit lnSpcReduction="10000"/>
          </a:bodyPr>
          <a:lstStyle/>
          <a:p>
            <a:r>
              <a:rPr lang="en-US" sz="2400" dirty="0" smtClean="0"/>
              <a:t>Simulation-based design for assembly</a:t>
            </a:r>
          </a:p>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a:t>
            </a:fld>
            <a:endParaRPr lang="en-US" dirty="0"/>
          </a:p>
        </p:txBody>
      </p:sp>
      <p:sp>
        <p:nvSpPr>
          <p:cNvPr id="10" name="Content Placeholder 2"/>
          <p:cNvSpPr txBox="1">
            <a:spLocks/>
          </p:cNvSpPr>
          <p:nvPr/>
        </p:nvSpPr>
        <p:spPr>
          <a:xfrm>
            <a:off x="420528" y="1801907"/>
            <a:ext cx="4141698" cy="29978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1400" dirty="0"/>
              <a:t>+</a:t>
            </a:r>
            <a:r>
              <a:rPr lang="en-US" sz="1400" dirty="0" smtClean="0"/>
              <a:t> </a:t>
            </a:r>
            <a:r>
              <a:rPr lang="en-US" sz="1400" dirty="0"/>
              <a:t>Stewart, </a:t>
            </a:r>
            <a:r>
              <a:rPr lang="en-US" sz="1400" dirty="0" err="1"/>
              <a:t>Trinkle</a:t>
            </a:r>
            <a:r>
              <a:rPr lang="en-US" sz="1400" dirty="0"/>
              <a:t>. </a:t>
            </a:r>
            <a:r>
              <a:rPr lang="en-US" sz="1400" dirty="0">
                <a:hlinkClick r:id="rId10"/>
              </a:rPr>
              <a:t>An Implicit Time-Stepping Scheme for Rigid Body Dynamics with Inelastic Collisions and Coulomb Friction</a:t>
            </a:r>
            <a:r>
              <a:rPr lang="en-US" sz="1400" dirty="0"/>
              <a:t>. International Journal of Numerical Methods in Engineering, 1996.</a:t>
            </a:r>
          </a:p>
          <a:p>
            <a:pPr marL="0" indent="0">
              <a:buNone/>
            </a:pPr>
            <a:r>
              <a:rPr lang="en-US" sz="1400" dirty="0"/>
              <a:t>+</a:t>
            </a:r>
            <a:r>
              <a:rPr lang="en-US" sz="1400" dirty="0" smtClean="0"/>
              <a:t> </a:t>
            </a:r>
            <a:r>
              <a:rPr lang="en-US" sz="1400" dirty="0" err="1"/>
              <a:t>Trinkle</a:t>
            </a:r>
            <a:r>
              <a:rPr lang="en-US" sz="1400" dirty="0"/>
              <a:t>, Pang, </a:t>
            </a:r>
            <a:r>
              <a:rPr lang="en-US" sz="1400" dirty="0" err="1"/>
              <a:t>Sudarsky</a:t>
            </a:r>
            <a:r>
              <a:rPr lang="en-US" sz="1400" dirty="0"/>
              <a:t>, Lo. </a:t>
            </a:r>
            <a:r>
              <a:rPr lang="en-US" sz="1400" dirty="0">
                <a:hlinkClick r:id="rId11"/>
              </a:rPr>
              <a:t>On Dynamic </a:t>
            </a:r>
            <a:r>
              <a:rPr lang="en-US" sz="1400" dirty="0" smtClean="0">
                <a:hlinkClick r:id="rId11"/>
              </a:rPr>
              <a:t>Multi-Rigid-Body </a:t>
            </a:r>
            <a:r>
              <a:rPr lang="en-US" sz="1400" dirty="0">
                <a:hlinkClick r:id="rId11"/>
              </a:rPr>
              <a:t>Contact Problems with Coulomb Friction</a:t>
            </a:r>
            <a:r>
              <a:rPr lang="en-US" sz="1400" dirty="0"/>
              <a:t>. </a:t>
            </a:r>
            <a:r>
              <a:rPr lang="en-US" sz="1400" dirty="0" err="1"/>
              <a:t>Zeitschrift</a:t>
            </a:r>
            <a:r>
              <a:rPr lang="en-US" sz="1400" dirty="0"/>
              <a:t> fur </a:t>
            </a:r>
            <a:r>
              <a:rPr lang="en-US" sz="1400" dirty="0" err="1"/>
              <a:t>Angewandte</a:t>
            </a:r>
            <a:r>
              <a:rPr lang="en-US" sz="1400" dirty="0"/>
              <a:t> </a:t>
            </a:r>
            <a:r>
              <a:rPr lang="en-US" sz="1400" dirty="0" err="1"/>
              <a:t>Mathematik</a:t>
            </a:r>
            <a:r>
              <a:rPr lang="en-US" sz="1400" dirty="0"/>
              <a:t> und </a:t>
            </a:r>
            <a:r>
              <a:rPr lang="en-US" sz="1400" dirty="0" err="1"/>
              <a:t>Mechanik</a:t>
            </a:r>
            <a:r>
              <a:rPr lang="en-US" sz="1400" dirty="0"/>
              <a:t>, 1997.</a:t>
            </a:r>
          </a:p>
          <a:p>
            <a:pPr marL="0" indent="0">
              <a:buNone/>
            </a:pPr>
            <a:r>
              <a:rPr lang="en-US" sz="1400" dirty="0"/>
              <a:t>+</a:t>
            </a:r>
            <a:r>
              <a:rPr lang="en-US" sz="1400" dirty="0" smtClean="0"/>
              <a:t> Nguyen, </a:t>
            </a:r>
            <a:r>
              <a:rPr lang="en-US" sz="1400" dirty="0" err="1" smtClean="0"/>
              <a:t>Trinkle</a:t>
            </a:r>
            <a:r>
              <a:rPr lang="en-US" sz="1400" dirty="0"/>
              <a:t>. </a:t>
            </a:r>
            <a:r>
              <a:rPr lang="en-US" sz="1400" dirty="0">
                <a:hlinkClick r:id="rId12"/>
              </a:rPr>
              <a:t>dVC3d: </a:t>
            </a:r>
            <a:r>
              <a:rPr lang="en-US" sz="1400" dirty="0" smtClean="0">
                <a:hlinkClick r:id="rId12"/>
              </a:rPr>
              <a:t>A Three- Dimensional </a:t>
            </a:r>
            <a:r>
              <a:rPr lang="en-US" sz="1400" dirty="0">
                <a:hlinkClick r:id="rId12"/>
              </a:rPr>
              <a:t>Physical Simulation Tool for Rigid Bodies with Intermittent Contact and Coulomb Friction</a:t>
            </a:r>
            <a:r>
              <a:rPr lang="en-US" sz="1400" dirty="0"/>
              <a:t>. First Joint International Conference on Multibody System </a:t>
            </a:r>
            <a:r>
              <a:rPr lang="en-US" sz="1400" dirty="0" smtClean="0"/>
              <a:t>Dynamics, 2010.</a:t>
            </a:r>
          </a:p>
        </p:txBody>
      </p:sp>
      <p:sp>
        <p:nvSpPr>
          <p:cNvPr id="9" name="Content Placeholder 2"/>
          <p:cNvSpPr txBox="1">
            <a:spLocks/>
          </p:cNvSpPr>
          <p:nvPr/>
        </p:nvSpPr>
        <p:spPr>
          <a:xfrm>
            <a:off x="4858333" y="3821229"/>
            <a:ext cx="4165593" cy="30367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en-US" sz="1400" dirty="0" smtClean="0"/>
          </a:p>
        </p:txBody>
      </p:sp>
      <p:sp>
        <p:nvSpPr>
          <p:cNvPr id="13" name="Content Placeholder 2"/>
          <p:cNvSpPr txBox="1">
            <a:spLocks/>
          </p:cNvSpPr>
          <p:nvPr/>
        </p:nvSpPr>
        <p:spPr>
          <a:xfrm>
            <a:off x="690286" y="4800133"/>
            <a:ext cx="4038600" cy="8041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en-US" sz="2400" dirty="0"/>
          </a:p>
        </p:txBody>
      </p:sp>
      <p:pic>
        <p:nvPicPr>
          <p:cNvPr id="16" name="pawl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5289180" y="4285129"/>
            <a:ext cx="3411708" cy="2558781"/>
          </a:xfrm>
          <a:prstGeom prst="rect">
            <a:avLst/>
          </a:prstGeom>
        </p:spPr>
      </p:pic>
      <p:pic>
        <p:nvPicPr>
          <p:cNvPr id="17" name="rigid_b">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1935639" y="4794102"/>
            <a:ext cx="2576153" cy="1932115"/>
          </a:xfrm>
          <a:prstGeom prst="rect">
            <a:avLst/>
          </a:prstGeom>
        </p:spPr>
      </p:pic>
      <p:sp>
        <p:nvSpPr>
          <p:cNvPr id="18" name="Rounded Rectangle 17"/>
          <p:cNvSpPr/>
          <p:nvPr/>
        </p:nvSpPr>
        <p:spPr>
          <a:xfrm>
            <a:off x="299443" y="5942289"/>
            <a:ext cx="1552601" cy="753150"/>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http://umbra.sandia.gov/</a:t>
            </a:r>
          </a:p>
        </p:txBody>
      </p:sp>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93974" y="4806137"/>
            <a:ext cx="1586663" cy="1105909"/>
          </a:xfrm>
          <a:prstGeom prst="rect">
            <a:avLst/>
          </a:prstGeom>
          <a:ln>
            <a:solidFill>
              <a:schemeClr val="tx1"/>
            </a:solidFill>
          </a:ln>
        </p:spPr>
      </p:pic>
      <p:sp>
        <p:nvSpPr>
          <p:cNvPr id="21" name="Content Placeholder 2"/>
          <p:cNvSpPr txBox="1">
            <a:spLocks/>
          </p:cNvSpPr>
          <p:nvPr/>
        </p:nvSpPr>
        <p:spPr>
          <a:xfrm>
            <a:off x="5033548" y="1801907"/>
            <a:ext cx="4128654" cy="7549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1400" dirty="0"/>
              <a:t>+</a:t>
            </a:r>
            <a:r>
              <a:rPr lang="en-US" sz="1400" dirty="0" smtClean="0"/>
              <a:t> </a:t>
            </a:r>
            <a:r>
              <a:rPr lang="en-US" sz="1400" dirty="0" err="1"/>
              <a:t>Balkcom</a:t>
            </a:r>
            <a:r>
              <a:rPr lang="en-US" sz="1400" dirty="0"/>
              <a:t>, </a:t>
            </a:r>
            <a:r>
              <a:rPr lang="en-US" sz="1400" dirty="0" err="1"/>
              <a:t>Trinkle</a:t>
            </a:r>
            <a:r>
              <a:rPr lang="en-US" sz="1400" dirty="0"/>
              <a:t>. </a:t>
            </a:r>
            <a:r>
              <a:rPr lang="en-US" sz="1400" dirty="0">
                <a:hlinkClick r:id="rId16"/>
              </a:rPr>
              <a:t>Computing Wrench Cones for Planar Rigid Body Contact Tasks</a:t>
            </a:r>
            <a:r>
              <a:rPr lang="en-US" sz="1400" dirty="0"/>
              <a:t>.  IJRR, 2002</a:t>
            </a:r>
            <a:r>
              <a:rPr lang="en-US" sz="1400" dirty="0" smtClean="0"/>
              <a:t>.</a:t>
            </a:r>
          </a:p>
          <a:p>
            <a:pPr marL="0" indent="0">
              <a:buNone/>
            </a:pPr>
            <a:endParaRPr lang="en-US" sz="1400" dirty="0"/>
          </a:p>
        </p:txBody>
      </p:sp>
    </p:spTree>
    <p:extLst>
      <p:ext uri="{BB962C8B-B14F-4D97-AF65-F5344CB8AC3E}">
        <p14:creationId xmlns:p14="http://schemas.microsoft.com/office/powerpoint/2010/main" val="1703760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6"/>
                                        </p:tgtEl>
                                      </p:cBhvr>
                                    </p:cmd>
                                  </p:childTnLst>
                                </p:cTn>
                              </p:par>
                            </p:childTnLst>
                          </p:cTn>
                        </p:par>
                      </p:childTnLst>
                    </p:cTn>
                  </p:par>
                </p:childTnLst>
              </p:cTn>
              <p:nextCondLst>
                <p:cond evt="onClick" delay="0">
                  <p:tgtEl>
                    <p:spTgt spid="6"/>
                  </p:tgtEl>
                </p:cond>
              </p:nextCondLst>
            </p:seq>
            <p:video>
              <p:cMediaNode vol="80000">
                <p:cTn id="20" fill="hold" display="0">
                  <p:stCondLst>
                    <p:cond delay="indefinite"/>
                  </p:stCondLst>
                </p:cTn>
                <p:tgtEl>
                  <p:spTgt spid="6"/>
                </p:tgtEl>
              </p:cMediaNode>
            </p:video>
            <p:seq concurrent="1" nextAc="seek">
              <p:cTn id="21" restart="whenNotActive" fill="hold" evtFilter="cancelBubble" nodeType="interactiveSeq">
                <p:stCondLst>
                  <p:cond evt="onClick" delay="0">
                    <p:tgtEl>
                      <p:spTgt spid="16"/>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6"/>
                                        </p:tgtEl>
                                      </p:cBhvr>
                                    </p:cmd>
                                  </p:childTnLst>
                                </p:cTn>
                              </p:par>
                            </p:childTnLst>
                          </p:cTn>
                        </p:par>
                      </p:childTnLst>
                    </p:cTn>
                  </p:par>
                </p:childTnLst>
              </p:cTn>
              <p:nextCondLst>
                <p:cond evt="onClick" delay="0">
                  <p:tgtEl>
                    <p:spTgt spid="16"/>
                  </p:tgtEl>
                </p:cond>
              </p:nextCondLst>
            </p:seq>
            <p:video>
              <p:cMediaNode vol="80000">
                <p:cTn id="26" fill="hold" display="0">
                  <p:stCondLst>
                    <p:cond delay="indefinite"/>
                  </p:stCondLst>
                </p:cTn>
                <p:tgtEl>
                  <p:spTgt spid="16"/>
                </p:tgtEl>
              </p:cMediaNode>
            </p:video>
            <p:seq concurrent="1" nextAc="seek">
              <p:cTn id="27" restart="whenNotActive" fill="hold" evtFilter="cancelBubble" nodeType="interactiveSeq">
                <p:stCondLst>
                  <p:cond evt="onClick" delay="0">
                    <p:tgtEl>
                      <p:spTgt spid="17"/>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17"/>
                                        </p:tgtEl>
                                      </p:cBhvr>
                                    </p:cmd>
                                  </p:childTnLst>
                                </p:cTn>
                              </p:par>
                            </p:childTnLst>
                          </p:cTn>
                        </p:par>
                      </p:childTnLst>
                    </p:cTn>
                  </p:par>
                </p:childTnLst>
              </p:cTn>
              <p:nextCondLst>
                <p:cond evt="onClick" delay="0">
                  <p:tgtEl>
                    <p:spTgt spid="17"/>
                  </p:tgtEl>
                </p:cond>
              </p:nextCondLst>
            </p:seq>
            <p:video>
              <p:cMediaNode vol="80000">
                <p:cTn id="32" fill="hold" display="0">
                  <p:stCondLst>
                    <p:cond delay="indefinite"/>
                  </p:stCondLst>
                </p:cTn>
                <p:tgtEl>
                  <p:spTgt spid="17"/>
                </p:tgtEl>
              </p:cMediaNode>
            </p:video>
          </p:childTnLst>
        </p:cTn>
      </p:par>
    </p:tnLst>
    <p:bldLst>
      <p:bldP spid="10" grpId="0"/>
      <p:bldP spid="9"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840" y="226510"/>
            <a:ext cx="8229600" cy="687888"/>
          </a:xfrm>
        </p:spPr>
        <p:txBody>
          <a:bodyPr>
            <a:normAutofit fontScale="90000"/>
          </a:bodyPr>
          <a:lstStyle/>
          <a:p>
            <a:r>
              <a:rPr lang="en-US" dirty="0" smtClean="0"/>
              <a:t>Dynamic Manipulation</a:t>
            </a:r>
            <a:endParaRPr lang="en-US" dirty="0"/>
          </a:p>
        </p:txBody>
      </p:sp>
      <p:sp>
        <p:nvSpPr>
          <p:cNvPr id="3" name="Content Placeholder 2"/>
          <p:cNvSpPr>
            <a:spLocks noGrp="1"/>
          </p:cNvSpPr>
          <p:nvPr>
            <p:ph sz="half" idx="1"/>
          </p:nvPr>
        </p:nvSpPr>
        <p:spPr>
          <a:xfrm>
            <a:off x="277905" y="1070812"/>
            <a:ext cx="4038600" cy="985130"/>
          </a:xfrm>
        </p:spPr>
        <p:txBody>
          <a:bodyPr>
            <a:normAutofit/>
          </a:bodyPr>
          <a:lstStyle/>
          <a:p>
            <a:r>
              <a:rPr lang="en-US" sz="2400" dirty="0" smtClean="0"/>
              <a:t>Simulation-based design for parts feeding</a:t>
            </a:r>
            <a:endParaRPr lang="en-US" sz="2400"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4</a:t>
            </a:fld>
            <a:endParaRPr lang="en-US" dirty="0"/>
          </a:p>
        </p:txBody>
      </p:sp>
      <p:sp>
        <p:nvSpPr>
          <p:cNvPr id="10" name="Content Placeholder 2"/>
          <p:cNvSpPr txBox="1">
            <a:spLocks/>
          </p:cNvSpPr>
          <p:nvPr/>
        </p:nvSpPr>
        <p:spPr>
          <a:xfrm>
            <a:off x="432385" y="1899239"/>
            <a:ext cx="3957324" cy="16405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1400" dirty="0"/>
              <a:t>+</a:t>
            </a:r>
            <a:r>
              <a:rPr lang="en-US" sz="1400" dirty="0" smtClean="0"/>
              <a:t> Song</a:t>
            </a:r>
            <a:r>
              <a:rPr lang="en-US" sz="1400" dirty="0"/>
              <a:t>, </a:t>
            </a:r>
            <a:r>
              <a:rPr lang="en-US" sz="1400" dirty="0" err="1" smtClean="0"/>
              <a:t>Trinkle</a:t>
            </a:r>
            <a:r>
              <a:rPr lang="en-US" sz="1400" dirty="0"/>
              <a:t>, </a:t>
            </a:r>
            <a:r>
              <a:rPr lang="en-US" sz="1400" dirty="0" smtClean="0"/>
              <a:t>Kumar</a:t>
            </a:r>
            <a:r>
              <a:rPr lang="en-US" sz="1400" dirty="0"/>
              <a:t>, </a:t>
            </a:r>
            <a:r>
              <a:rPr lang="en-US" sz="1400" dirty="0" smtClean="0"/>
              <a:t>Pang</a:t>
            </a:r>
            <a:r>
              <a:rPr lang="en-US" sz="1400" dirty="0"/>
              <a:t>. </a:t>
            </a:r>
            <a:r>
              <a:rPr lang="en-US" sz="1400" dirty="0">
                <a:hlinkClick r:id="rId13"/>
              </a:rPr>
              <a:t>Design of Part Feeding and Assembly Processes with Dynamics</a:t>
            </a:r>
            <a:r>
              <a:rPr lang="en-US" sz="1400" dirty="0"/>
              <a:t>. </a:t>
            </a:r>
            <a:r>
              <a:rPr lang="en-US" sz="1400" dirty="0" smtClean="0"/>
              <a:t>ICRA 2004.  Best </a:t>
            </a:r>
            <a:r>
              <a:rPr lang="en-US" sz="1400" dirty="0"/>
              <a:t>Automation Paper</a:t>
            </a:r>
            <a:r>
              <a:rPr lang="en-US" sz="1400" dirty="0" smtClean="0"/>
              <a:t>.</a:t>
            </a:r>
          </a:p>
          <a:p>
            <a:pPr marL="0" indent="0">
              <a:buNone/>
            </a:pPr>
            <a:r>
              <a:rPr lang="en-US" sz="1400" dirty="0"/>
              <a:t>+</a:t>
            </a:r>
            <a:r>
              <a:rPr lang="en-US" sz="1400" dirty="0" smtClean="0"/>
              <a:t> </a:t>
            </a:r>
            <a:r>
              <a:rPr lang="en-US" sz="1400" dirty="0" err="1" smtClean="0"/>
              <a:t>Berard</a:t>
            </a:r>
            <a:r>
              <a:rPr lang="en-US" sz="1400" dirty="0" smtClean="0"/>
              <a:t>, </a:t>
            </a:r>
            <a:r>
              <a:rPr lang="en-US" sz="1400" dirty="0"/>
              <a:t>Nguyen, </a:t>
            </a:r>
            <a:r>
              <a:rPr lang="en-US" sz="1400" dirty="0" smtClean="0"/>
              <a:t>Anderson</a:t>
            </a:r>
            <a:r>
              <a:rPr lang="en-US" sz="1400" dirty="0"/>
              <a:t>, </a:t>
            </a:r>
            <a:r>
              <a:rPr lang="en-US" sz="1400" dirty="0" err="1" smtClean="0"/>
              <a:t>Trinkle</a:t>
            </a:r>
            <a:r>
              <a:rPr lang="en-US" sz="1400" dirty="0"/>
              <a:t>. </a:t>
            </a:r>
            <a:r>
              <a:rPr lang="en-US" sz="1400" dirty="0">
                <a:hlinkClick r:id="rId14"/>
              </a:rPr>
              <a:t>Sources of Error in a Rigid Body Simulation of Rigid Parts on a Vibrating Rigid Plate</a:t>
            </a:r>
            <a:r>
              <a:rPr lang="en-US" sz="1400" dirty="0"/>
              <a:t>. ASME Journal of Computational and Nonlinear Dynamics</a:t>
            </a:r>
            <a:r>
              <a:rPr lang="en-US" sz="1400" dirty="0" smtClean="0"/>
              <a:t>. 2010.</a:t>
            </a:r>
          </a:p>
        </p:txBody>
      </p:sp>
      <p:sp>
        <p:nvSpPr>
          <p:cNvPr id="9" name="Content Placeholder 2"/>
          <p:cNvSpPr txBox="1">
            <a:spLocks/>
          </p:cNvSpPr>
          <p:nvPr/>
        </p:nvSpPr>
        <p:spPr>
          <a:xfrm>
            <a:off x="4858333" y="3821229"/>
            <a:ext cx="4165593" cy="30367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en-US" sz="1400" dirty="0" smtClean="0"/>
          </a:p>
        </p:txBody>
      </p:sp>
      <p:pic>
        <p:nvPicPr>
          <p:cNvPr id="8" name="TrinkleVoseCirc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334865" y="3723175"/>
            <a:ext cx="3997734" cy="2998300"/>
          </a:xfrm>
          <a:prstGeom prst="rect">
            <a:avLst/>
          </a:prstGeom>
        </p:spPr>
      </p:pic>
      <p:pic>
        <p:nvPicPr>
          <p:cNvPr id="11" name="part_feeding_experiment_wrong_orientation">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6908783" y="1392951"/>
            <a:ext cx="2213758" cy="1660319"/>
          </a:xfrm>
          <a:prstGeom prst="rect">
            <a:avLst/>
          </a:prstGeom>
        </p:spPr>
      </p:pic>
      <p:pic>
        <p:nvPicPr>
          <p:cNvPr id="12" name="feeder">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7"/>
          <a:stretch>
            <a:fillRect/>
          </a:stretch>
        </p:blipFill>
        <p:spPr>
          <a:xfrm>
            <a:off x="4680063" y="1083072"/>
            <a:ext cx="2154035" cy="1615526"/>
          </a:xfrm>
          <a:prstGeom prst="rect">
            <a:avLst/>
          </a:prstGeom>
        </p:spPr>
      </p:pic>
      <p:sp>
        <p:nvSpPr>
          <p:cNvPr id="13" name="Content Placeholder 2"/>
          <p:cNvSpPr>
            <a:spLocks noGrp="1"/>
          </p:cNvSpPr>
          <p:nvPr>
            <p:ph sz="half" idx="1"/>
          </p:nvPr>
        </p:nvSpPr>
        <p:spPr>
          <a:xfrm>
            <a:off x="4931537" y="3442175"/>
            <a:ext cx="4038600" cy="822525"/>
          </a:xfrm>
        </p:spPr>
        <p:txBody>
          <a:bodyPr>
            <a:normAutofit lnSpcReduction="10000"/>
          </a:bodyPr>
          <a:lstStyle/>
          <a:p>
            <a:r>
              <a:rPr lang="en-US" sz="2400" dirty="0" smtClean="0"/>
              <a:t>Simulation-based design for </a:t>
            </a:r>
            <a:r>
              <a:rPr lang="en-US" sz="2400" dirty="0" err="1" smtClean="0"/>
              <a:t>meso</a:t>
            </a:r>
            <a:r>
              <a:rPr lang="en-US" sz="2400" dirty="0" smtClean="0"/>
              <a:t>-scale assembly</a:t>
            </a:r>
            <a:endParaRPr lang="en-US" sz="2400" dirty="0"/>
          </a:p>
        </p:txBody>
      </p:sp>
      <p:sp>
        <p:nvSpPr>
          <p:cNvPr id="15" name="Content Placeholder 2"/>
          <p:cNvSpPr txBox="1">
            <a:spLocks/>
          </p:cNvSpPr>
          <p:nvPr/>
        </p:nvSpPr>
        <p:spPr>
          <a:xfrm>
            <a:off x="5047129" y="4177714"/>
            <a:ext cx="3923007" cy="8506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1400" dirty="0" smtClean="0"/>
              <a:t>+ </a:t>
            </a:r>
            <a:r>
              <a:rPr lang="en-US" sz="1400" dirty="0" err="1" smtClean="0"/>
              <a:t>Cappelleri</a:t>
            </a:r>
            <a:r>
              <a:rPr lang="en-US" sz="1400" dirty="0"/>
              <a:t>, </a:t>
            </a:r>
            <a:r>
              <a:rPr lang="en-US" sz="1400" dirty="0" smtClean="0"/>
              <a:t>Fink</a:t>
            </a:r>
            <a:r>
              <a:rPr lang="en-US" sz="1400" dirty="0"/>
              <a:t>, </a:t>
            </a:r>
            <a:r>
              <a:rPr lang="en-US" sz="1400" dirty="0" err="1" smtClean="0"/>
              <a:t>Munkundakrisnam</a:t>
            </a:r>
            <a:r>
              <a:rPr lang="en-US" sz="1400" dirty="0"/>
              <a:t>, </a:t>
            </a:r>
            <a:r>
              <a:rPr lang="en-US" sz="1400" dirty="0" smtClean="0"/>
              <a:t>Kumar, </a:t>
            </a:r>
            <a:r>
              <a:rPr lang="en-US" sz="1400" dirty="0" err="1" smtClean="0"/>
              <a:t>Trinkle</a:t>
            </a:r>
            <a:r>
              <a:rPr lang="en-US" sz="1400" dirty="0"/>
              <a:t>. </a:t>
            </a:r>
            <a:r>
              <a:rPr lang="en-US" sz="1400" dirty="0">
                <a:hlinkClick r:id="rId18"/>
              </a:rPr>
              <a:t>Designing open loop plans for planar micro-manipulation</a:t>
            </a:r>
            <a:r>
              <a:rPr lang="en-US" sz="1400" dirty="0"/>
              <a:t>. </a:t>
            </a:r>
            <a:r>
              <a:rPr lang="en-US" sz="1400" dirty="0" smtClean="0"/>
              <a:t>ICRA. </a:t>
            </a:r>
            <a:r>
              <a:rPr lang="en-US" sz="1400" dirty="0"/>
              <a:t>2006.</a:t>
            </a:r>
          </a:p>
          <a:p>
            <a:pPr marL="0" indent="0">
              <a:buNone/>
            </a:pPr>
            <a:endParaRPr lang="en-US" sz="1400" dirty="0"/>
          </a:p>
        </p:txBody>
      </p:sp>
      <p:pic>
        <p:nvPicPr>
          <p:cNvPr id="16" name="PegInTheHole3-8x60fps">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9"/>
          <a:stretch>
            <a:fillRect/>
          </a:stretch>
        </p:blipFill>
        <p:spPr>
          <a:xfrm>
            <a:off x="6816738" y="5144258"/>
            <a:ext cx="2363118" cy="1772338"/>
          </a:xfrm>
          <a:prstGeom prst="rect">
            <a:avLst/>
          </a:prstGeom>
        </p:spPr>
      </p:pic>
      <p:pic>
        <p:nvPicPr>
          <p:cNvPr id="17" name="rrt_short5x60fps">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20"/>
          <a:stretch>
            <a:fillRect/>
          </a:stretch>
        </p:blipFill>
        <p:spPr>
          <a:xfrm>
            <a:off x="4226859" y="5106128"/>
            <a:ext cx="2407566" cy="1805675"/>
          </a:xfrm>
          <a:prstGeom prst="rect">
            <a:avLst/>
          </a:prstGeom>
        </p:spPr>
      </p:pic>
    </p:spTree>
    <p:extLst>
      <p:ext uri="{BB962C8B-B14F-4D97-AF65-F5344CB8AC3E}">
        <p14:creationId xmlns:p14="http://schemas.microsoft.com/office/powerpoint/2010/main" val="95154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8"/>
                                        </p:tgtEl>
                                      </p:cBhvr>
                                    </p:cmd>
                                  </p:childTnLst>
                                </p:cTn>
                              </p:par>
                            </p:childTnLst>
                          </p:cTn>
                        </p:par>
                      </p:childTnLst>
                    </p:cTn>
                  </p:par>
                </p:childTnLst>
              </p:cTn>
              <p:nextCondLst>
                <p:cond evt="onClick" delay="0">
                  <p:tgtEl>
                    <p:spTgt spid="8"/>
                  </p:tgtEl>
                </p:cond>
              </p:nextCondLst>
            </p:seq>
            <p:video>
              <p:cMediaNode vol="80000">
                <p:cTn id="20" fill="hold" display="0">
                  <p:stCondLst>
                    <p:cond delay="indefinite"/>
                  </p:stCondLst>
                </p:cTn>
                <p:tgtEl>
                  <p:spTgt spid="8"/>
                </p:tgtEl>
              </p:cMediaNode>
            </p:video>
            <p:seq concurrent="1" nextAc="seek">
              <p:cTn id="21" restart="whenNotActive" fill="hold" evtFilter="cancelBubble" nodeType="interactiveSeq">
                <p:stCondLst>
                  <p:cond evt="onClick" delay="0">
                    <p:tgtEl>
                      <p:spTgt spid="11"/>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1"/>
                                        </p:tgtEl>
                                      </p:cBhvr>
                                    </p:cmd>
                                  </p:childTnLst>
                                </p:cTn>
                              </p:par>
                            </p:childTnLst>
                          </p:cTn>
                        </p:par>
                      </p:childTnLst>
                    </p:cTn>
                  </p:par>
                </p:childTnLst>
              </p:cTn>
              <p:nextCondLst>
                <p:cond evt="onClick" delay="0">
                  <p:tgtEl>
                    <p:spTgt spid="11"/>
                  </p:tgtEl>
                </p:cond>
              </p:nextCondLst>
            </p:seq>
            <p:video>
              <p:cMediaNode vol="80000">
                <p:cTn id="26" fill="hold" display="0">
                  <p:stCondLst>
                    <p:cond delay="indefinite"/>
                  </p:stCondLst>
                </p:cTn>
                <p:tgtEl>
                  <p:spTgt spid="11"/>
                </p:tgtEl>
              </p:cMediaNode>
            </p:video>
            <p:seq concurrent="1" nextAc="seek">
              <p:cTn id="27" restart="whenNotActive" fill="hold" evtFilter="cancelBubble" nodeType="interactiveSeq">
                <p:stCondLst>
                  <p:cond evt="onClick" delay="0">
                    <p:tgtEl>
                      <p:spTgt spid="12"/>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12"/>
                                        </p:tgtEl>
                                      </p:cBhvr>
                                    </p:cmd>
                                  </p:childTnLst>
                                </p:cTn>
                              </p:par>
                            </p:childTnLst>
                          </p:cTn>
                        </p:par>
                      </p:childTnLst>
                    </p:cTn>
                  </p:par>
                </p:childTnLst>
              </p:cTn>
              <p:nextCondLst>
                <p:cond evt="onClick" delay="0">
                  <p:tgtEl>
                    <p:spTgt spid="12"/>
                  </p:tgtEl>
                </p:cond>
              </p:nextCondLst>
            </p:seq>
            <p:video>
              <p:cMediaNode vol="80000">
                <p:cTn id="32" fill="hold" display="0">
                  <p:stCondLst>
                    <p:cond delay="indefinite"/>
                  </p:stCondLst>
                </p:cTn>
                <p:tgtEl>
                  <p:spTgt spid="12"/>
                </p:tgtEl>
              </p:cMediaNode>
            </p:video>
            <p:seq concurrent="1" nextAc="seek">
              <p:cTn id="33" restart="whenNotActive" fill="hold" evtFilter="cancelBubble" nodeType="interactiveSeq">
                <p:stCondLst>
                  <p:cond evt="onClick" delay="0">
                    <p:tgtEl>
                      <p:spTgt spid="16"/>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16"/>
                                        </p:tgtEl>
                                      </p:cBhvr>
                                    </p:cmd>
                                  </p:childTnLst>
                                </p:cTn>
                              </p:par>
                            </p:childTnLst>
                          </p:cTn>
                        </p:par>
                      </p:childTnLst>
                    </p:cTn>
                  </p:par>
                </p:childTnLst>
              </p:cTn>
              <p:nextCondLst>
                <p:cond evt="onClick" delay="0">
                  <p:tgtEl>
                    <p:spTgt spid="16"/>
                  </p:tgtEl>
                </p:cond>
              </p:nextCondLst>
            </p:seq>
            <p:seq concurrent="1" nextAc="seek">
              <p:cTn id="38" restart="whenNotActive" fill="hold" evtFilter="cancelBubble" nodeType="interactiveSeq">
                <p:stCondLst>
                  <p:cond evt="onClick" delay="0">
                    <p:tgtEl>
                      <p:spTgt spid="17"/>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7"/>
                                        </p:tgtEl>
                                      </p:cBhvr>
                                    </p:cmd>
                                  </p:childTnLst>
                                </p:cTn>
                              </p:par>
                            </p:childTnLst>
                          </p:cTn>
                        </p:par>
                      </p:childTnLst>
                    </p:cTn>
                  </p:par>
                </p:childTnLst>
              </p:cTn>
              <p:nextCondLst>
                <p:cond evt="onClick" delay="0">
                  <p:tgtEl>
                    <p:spTgt spid="17"/>
                  </p:tgtEl>
                </p:cond>
              </p:nextCondLst>
            </p:seq>
            <p:video>
              <p:cMediaNode vol="80000">
                <p:cTn id="43" fill="hold" display="0">
                  <p:stCondLst>
                    <p:cond delay="indefinite"/>
                  </p:stCondLst>
                </p:cTn>
                <p:tgtEl>
                  <p:spTgt spid="16"/>
                </p:tgtEl>
              </p:cMediaNode>
            </p:video>
            <p:video>
              <p:cMediaNode vol="80000">
                <p:cTn id="44" fill="hold" display="0">
                  <p:stCondLst>
                    <p:cond delay="indefinite"/>
                  </p:stCondLst>
                </p:cTn>
                <p:tgtEl>
                  <p:spTgt spid="17"/>
                </p:tgtEl>
              </p:cMediaNode>
            </p:video>
          </p:childTnLst>
        </p:cTn>
      </p:par>
    </p:tnLst>
    <p:bldLst>
      <p:bldP spid="10" grpId="0"/>
      <p:bldP spid="9"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1"/>
            <a:ext cx="8649477" cy="1091682"/>
            <a:chOff x="0" y="1"/>
            <a:chExt cx="11532637" cy="1091682"/>
          </a:xfrm>
        </p:grpSpPr>
        <p:sp>
          <p:nvSpPr>
            <p:cNvPr id="5" name="Title 1"/>
            <p:cNvSpPr txBox="1">
              <a:spLocks/>
            </p:cNvSpPr>
            <p:nvPr/>
          </p:nvSpPr>
          <p:spPr>
            <a:xfrm>
              <a:off x="0" y="1"/>
              <a:ext cx="11532637" cy="109168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2000" b="0" i="0" u="none" strike="noStrike" kern="1200" cap="none" spc="-50" normalizeH="0" baseline="0" noProof="0" dirty="0">
                <a:ln>
                  <a:noFill/>
                </a:ln>
                <a:solidFill>
                  <a:schemeClr val="tx1">
                    <a:lumMod val="75000"/>
                    <a:lumOff val="25000"/>
                  </a:schemeClr>
                </a:solidFill>
                <a:effectLst/>
                <a:uLnTx/>
                <a:uFillTx/>
                <a:latin typeface="+mj-lt"/>
                <a:ea typeface="+mj-ea"/>
                <a:cs typeface="+mj-cs"/>
              </a:endParaRPr>
            </a:p>
          </p:txBody>
        </p:sp>
        <p:cxnSp>
          <p:nvCxnSpPr>
            <p:cNvPr id="6" name="直接连接符 5"/>
            <p:cNvCxnSpPr/>
            <p:nvPr/>
          </p:nvCxnSpPr>
          <p:spPr>
            <a:xfrm>
              <a:off x="485190" y="905069"/>
              <a:ext cx="10832840" cy="0"/>
            </a:xfrm>
            <a:prstGeom prst="line">
              <a:avLst/>
            </a:prstGeom>
            <a:ln w="19050">
              <a:solidFill>
                <a:srgbClr val="00B0F0"/>
              </a:solidFill>
            </a:ln>
          </p:spPr>
          <p:style>
            <a:lnRef idx="3">
              <a:schemeClr val="accent1"/>
            </a:lnRef>
            <a:fillRef idx="0">
              <a:schemeClr val="accent1"/>
            </a:fillRef>
            <a:effectRef idx="2">
              <a:schemeClr val="accent1"/>
            </a:effectRef>
            <a:fontRef idx="minor">
              <a:schemeClr val="tx1"/>
            </a:fontRef>
          </p:style>
        </p:cxnSp>
      </p:grpSp>
      <p:sp>
        <p:nvSpPr>
          <p:cNvPr id="13" name="灯片编号占位符 12"/>
          <p:cNvSpPr>
            <a:spLocks noGrp="1"/>
          </p:cNvSpPr>
          <p:nvPr>
            <p:ph type="sldNum" sz="quarter" idx="12"/>
          </p:nvPr>
        </p:nvSpPr>
        <p:spPr/>
        <p:txBody>
          <a:bodyPr/>
          <a:lstStyle/>
          <a:p>
            <a:fld id="{4FAB73BC-B049-4115-A692-8D63A059BFB8}" type="slidenum">
              <a:rPr lang="en-US" smtClean="0"/>
              <a:pPr/>
              <a:t>5</a:t>
            </a:fld>
            <a:endParaRPr lang="en-US" dirty="0"/>
          </a:p>
        </p:txBody>
      </p:sp>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71122" y="-6679"/>
            <a:ext cx="872878" cy="843782"/>
          </a:xfrm>
          <a:prstGeom prst="rect">
            <a:avLst/>
          </a:prstGeom>
        </p:spPr>
      </p:pic>
      <p:sp>
        <p:nvSpPr>
          <p:cNvPr id="9" name="Title 1"/>
          <p:cNvSpPr txBox="1">
            <a:spLocks/>
          </p:cNvSpPr>
          <p:nvPr/>
        </p:nvSpPr>
        <p:spPr>
          <a:xfrm>
            <a:off x="376516" y="80681"/>
            <a:ext cx="7923337" cy="109168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85000"/>
              </a:lnSpc>
              <a:spcBef>
                <a:spcPct val="0"/>
              </a:spcBef>
              <a:spcAft>
                <a:spcPts val="0"/>
              </a:spcAft>
              <a:buClrTx/>
              <a:buSzTx/>
              <a:buFontTx/>
              <a:buNone/>
              <a:tabLst/>
              <a:defRPr/>
            </a:pPr>
            <a:r>
              <a:rPr lang="en-US" sz="4000" spc="-50" dirty="0" smtClean="0">
                <a:solidFill>
                  <a:schemeClr val="tx1">
                    <a:lumMod val="75000"/>
                    <a:lumOff val="25000"/>
                  </a:schemeClr>
                </a:solidFill>
                <a:latin typeface="+mj-lt"/>
                <a:ea typeface="+mj-ea"/>
                <a:cs typeface="+mj-cs"/>
              </a:rPr>
              <a:t>MDB in Perception and Learning</a:t>
            </a:r>
            <a:endParaRPr kumimoji="0" lang="en-US" sz="2000" b="0" i="0" u="none" strike="noStrike" kern="1200" cap="none" spc="-50" normalizeH="0" baseline="0" noProof="0" dirty="0">
              <a:ln>
                <a:noFill/>
              </a:ln>
              <a:solidFill>
                <a:schemeClr val="tx1">
                  <a:lumMod val="75000"/>
                  <a:lumOff val="25000"/>
                </a:schemeClr>
              </a:solidFill>
              <a:effectLst/>
              <a:uLnTx/>
              <a:uFillTx/>
              <a:latin typeface="+mj-lt"/>
              <a:ea typeface="+mj-ea"/>
              <a:cs typeface="+mj-cs"/>
            </a:endParaRPr>
          </a:p>
        </p:txBody>
      </p:sp>
      <p:pic>
        <p:nvPicPr>
          <p:cNvPr id="11" name="exp_cylinder_grasp.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5300718" y="1019971"/>
            <a:ext cx="3510775" cy="2752567"/>
          </a:xfrm>
          <a:prstGeom prst="rect">
            <a:avLst/>
          </a:prstGeom>
        </p:spPr>
      </p:pic>
      <p:sp>
        <p:nvSpPr>
          <p:cNvPr id="14" name="Content Placeholder 2"/>
          <p:cNvSpPr txBox="1">
            <a:spLocks/>
          </p:cNvSpPr>
          <p:nvPr/>
        </p:nvSpPr>
        <p:spPr>
          <a:xfrm>
            <a:off x="494987" y="1098363"/>
            <a:ext cx="4301130" cy="24016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1400" dirty="0"/>
              <a:t>+</a:t>
            </a:r>
            <a:r>
              <a:rPr lang="en-US" sz="1400" dirty="0" smtClean="0"/>
              <a:t> Zhang, </a:t>
            </a:r>
            <a:r>
              <a:rPr lang="en-US" sz="1400" dirty="0" err="1"/>
              <a:t>Trinkle</a:t>
            </a:r>
            <a:r>
              <a:rPr lang="en-US" sz="1400" dirty="0"/>
              <a:t>. </a:t>
            </a:r>
            <a:r>
              <a:rPr lang="en-US" sz="1400" dirty="0">
                <a:hlinkClick r:id="rId11"/>
              </a:rPr>
              <a:t>Exploring the Application of Particle Filters to Grasping Acquisition with Visual Occlusion and Tactile Sensing.</a:t>
            </a:r>
            <a:r>
              <a:rPr lang="en-US" sz="1400" dirty="0"/>
              <a:t> </a:t>
            </a:r>
            <a:r>
              <a:rPr lang="en-US" sz="1400" dirty="0" smtClean="0"/>
              <a:t>ICRA, 2012.</a:t>
            </a:r>
          </a:p>
          <a:p>
            <a:pPr marL="0" indent="0">
              <a:buNone/>
            </a:pPr>
            <a:r>
              <a:rPr lang="en-US" sz="1400" dirty="0"/>
              <a:t>+</a:t>
            </a:r>
            <a:r>
              <a:rPr lang="en-US" sz="1400" dirty="0" smtClean="0"/>
              <a:t> Zhang</a:t>
            </a:r>
            <a:r>
              <a:rPr lang="en-US" sz="1400" dirty="0"/>
              <a:t>, </a:t>
            </a:r>
            <a:r>
              <a:rPr lang="en-US" sz="1400" dirty="0" err="1" smtClean="0"/>
              <a:t>Lyu</a:t>
            </a:r>
            <a:r>
              <a:rPr lang="en-US" sz="1400" dirty="0" smtClean="0"/>
              <a:t>, </a:t>
            </a:r>
            <a:r>
              <a:rPr lang="en-US" sz="1400" dirty="0" err="1" smtClean="0"/>
              <a:t>Trinkle</a:t>
            </a:r>
            <a:r>
              <a:rPr lang="en-US" sz="1400" dirty="0"/>
              <a:t>. </a:t>
            </a:r>
            <a:r>
              <a:rPr lang="en-US" sz="1400" dirty="0">
                <a:hlinkClick r:id="rId12"/>
              </a:rPr>
              <a:t>A Dynamic Bayesian Approach to Real-Time Estimation and Filtering in Grasp Acquisition.</a:t>
            </a:r>
            <a:r>
              <a:rPr lang="en-US" sz="1400" dirty="0"/>
              <a:t> </a:t>
            </a:r>
            <a:r>
              <a:rPr lang="en-US" sz="1400" dirty="0" smtClean="0"/>
              <a:t>ICRA, </a:t>
            </a:r>
            <a:r>
              <a:rPr lang="en-US" sz="1400" dirty="0"/>
              <a:t>2013</a:t>
            </a:r>
            <a:r>
              <a:rPr lang="en-US" sz="1400" dirty="0" smtClean="0"/>
              <a:t>.</a:t>
            </a:r>
          </a:p>
          <a:p>
            <a:pPr marL="0" indent="0">
              <a:buNone/>
            </a:pPr>
            <a:r>
              <a:rPr lang="en-US" sz="1400" dirty="0"/>
              <a:t>+ Li, </a:t>
            </a:r>
            <a:r>
              <a:rPr lang="en-US" sz="1400" dirty="0" err="1"/>
              <a:t>Lyu</a:t>
            </a:r>
            <a:r>
              <a:rPr lang="en-US" sz="1400" dirty="0"/>
              <a:t>, </a:t>
            </a:r>
            <a:r>
              <a:rPr lang="en-US" sz="1400" dirty="0" err="1"/>
              <a:t>Trinkle</a:t>
            </a:r>
            <a:r>
              <a:rPr lang="en-US" sz="1400" dirty="0"/>
              <a:t>. </a:t>
            </a:r>
            <a:r>
              <a:rPr lang="en-US" sz="1400" dirty="0">
                <a:hlinkClick r:id="rId13"/>
              </a:rPr>
              <a:t>State Estimation for Dynamic Systems with Intermittent Contact</a:t>
            </a:r>
            <a:r>
              <a:rPr lang="en-US" sz="1400" dirty="0"/>
              <a:t>, ICRA, 2015</a:t>
            </a:r>
            <a:r>
              <a:rPr lang="en-US" sz="1400" dirty="0" smtClean="0"/>
              <a:t>.</a:t>
            </a:r>
          </a:p>
          <a:p>
            <a:pPr marL="0" indent="0">
              <a:buNone/>
            </a:pPr>
            <a:r>
              <a:rPr lang="en-US" sz="1400" dirty="0" smtClean="0">
                <a:solidFill>
                  <a:srgbClr val="C00000"/>
                </a:solidFill>
              </a:rPr>
              <a:t>+</a:t>
            </a:r>
            <a:r>
              <a:rPr lang="en-US" sz="1400" dirty="0" smtClean="0"/>
              <a:t> </a:t>
            </a:r>
            <a:r>
              <a:rPr lang="en-US" sz="1400" dirty="0" smtClean="0">
                <a:solidFill>
                  <a:srgbClr val="C00000"/>
                </a:solidFill>
              </a:rPr>
              <a:t>Li</a:t>
            </a:r>
            <a:r>
              <a:rPr lang="en-US" sz="1400" dirty="0">
                <a:solidFill>
                  <a:srgbClr val="C00000"/>
                </a:solidFill>
              </a:rPr>
              <a:t>, </a:t>
            </a:r>
            <a:r>
              <a:rPr lang="en-US" sz="1400" dirty="0" err="1">
                <a:solidFill>
                  <a:srgbClr val="C00000"/>
                </a:solidFill>
              </a:rPr>
              <a:t>Lyu</a:t>
            </a:r>
            <a:r>
              <a:rPr lang="en-US" sz="1400" dirty="0">
                <a:solidFill>
                  <a:srgbClr val="C00000"/>
                </a:solidFill>
              </a:rPr>
              <a:t>, </a:t>
            </a:r>
            <a:r>
              <a:rPr lang="en-US" sz="1400" dirty="0" err="1">
                <a:solidFill>
                  <a:srgbClr val="C00000"/>
                </a:solidFill>
              </a:rPr>
              <a:t>Trinkle</a:t>
            </a:r>
            <a:r>
              <a:rPr lang="en-US" sz="1400" dirty="0">
                <a:solidFill>
                  <a:srgbClr val="C00000"/>
                </a:solidFill>
              </a:rPr>
              <a:t>. </a:t>
            </a:r>
            <a:r>
              <a:rPr lang="en-US" sz="1400" u="sng" dirty="0" smtClean="0">
                <a:solidFill>
                  <a:srgbClr val="C00000"/>
                </a:solidFill>
              </a:rPr>
              <a:t>Q-Learning of Complex Manipulation Tasks</a:t>
            </a:r>
            <a:r>
              <a:rPr lang="en-US" sz="1400" dirty="0" smtClean="0">
                <a:solidFill>
                  <a:srgbClr val="C00000"/>
                </a:solidFill>
              </a:rPr>
              <a:t>, </a:t>
            </a:r>
            <a:r>
              <a:rPr lang="en-US" sz="1400" dirty="0">
                <a:solidFill>
                  <a:srgbClr val="C00000"/>
                </a:solidFill>
              </a:rPr>
              <a:t>ICRA, </a:t>
            </a:r>
            <a:r>
              <a:rPr lang="en-US" sz="1400" dirty="0" smtClean="0">
                <a:solidFill>
                  <a:srgbClr val="C00000"/>
                </a:solidFill>
              </a:rPr>
              <a:t>2017, submitted.</a:t>
            </a:r>
            <a:endParaRPr lang="en-US" sz="1400" dirty="0">
              <a:solidFill>
                <a:srgbClr val="C00000"/>
              </a:solidFill>
            </a:endParaRPr>
          </a:p>
          <a:p>
            <a:pPr marL="0" indent="0">
              <a:buNone/>
            </a:pPr>
            <a:endParaRPr lang="en-US" sz="1400" dirty="0"/>
          </a:p>
        </p:txBody>
      </p:sp>
      <p:pic>
        <p:nvPicPr>
          <p:cNvPr id="16" name="exp3 mean relax.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6249931" y="3802538"/>
            <a:ext cx="2740138" cy="2918936"/>
          </a:xfrm>
          <a:prstGeom prst="rect">
            <a:avLst/>
          </a:prstGeom>
        </p:spPr>
      </p:pic>
      <p:pic>
        <p:nvPicPr>
          <p:cNvPr id="2" name="ICRA17_4Exps">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5"/>
          <a:stretch>
            <a:fillRect/>
          </a:stretch>
        </p:blipFill>
        <p:spPr>
          <a:xfrm>
            <a:off x="-493093" y="3597523"/>
            <a:ext cx="5553691" cy="3123951"/>
          </a:xfrm>
          <a:prstGeom prst="rect">
            <a:avLst/>
          </a:prstGeom>
        </p:spPr>
      </p:pic>
    </p:spTree>
    <p:extLst>
      <p:ext uri="{BB962C8B-B14F-4D97-AF65-F5344CB8AC3E}">
        <p14:creationId xmlns:p14="http://schemas.microsoft.com/office/powerpoint/2010/main" val="270649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1"/>
                                        </p:tgtEl>
                                      </p:cBhvr>
                                    </p:cmd>
                                  </p:childTnLst>
                                </p:cTn>
                              </p:par>
                            </p:childTnLst>
                          </p:cTn>
                        </p:par>
                      </p:childTnLst>
                    </p:cTn>
                  </p:par>
                </p:childTnLst>
              </p:cTn>
              <p:nextCondLst>
                <p:cond evt="onClick" delay="0">
                  <p:tgtEl>
                    <p:spTgt spid="11"/>
                  </p:tgtEl>
                </p:cond>
              </p:nextCondLst>
            </p:seq>
            <p:video>
              <p:cMediaNode vol="80000">
                <p:cTn id="16" fill="hold" display="0">
                  <p:stCondLst>
                    <p:cond delay="indefinite"/>
                  </p:stCondLst>
                </p:cTn>
                <p:tgtEl>
                  <p:spTgt spid="11"/>
                </p:tgtEl>
              </p:cMediaNode>
            </p:video>
            <p:video>
              <p:cMediaNode vol="80000">
                <p:cTn id="17" fill="hold" display="0">
                  <p:stCondLst>
                    <p:cond delay="indefinite"/>
                  </p:stCondLst>
                </p:cTn>
                <p:tgtEl>
                  <p:spTgt spid="16"/>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video>
              <p:cMediaNode vol="80000">
                <p:cTn id="23" fill="hold" display="0">
                  <p:stCondLst>
                    <p:cond delay="indefinite"/>
                  </p:stCondLst>
                </p:cTn>
                <p:tgtEl>
                  <p:spTgt spid="2"/>
                </p:tgtEl>
              </p:cMediaNode>
            </p:video>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Challenges in MBD Simulation</a:t>
            </a:r>
            <a:endParaRPr lang="en-US" dirty="0"/>
          </a:p>
        </p:txBody>
      </p:sp>
      <p:sp>
        <p:nvSpPr>
          <p:cNvPr id="3" name="Content Placeholder 2"/>
          <p:cNvSpPr>
            <a:spLocks noGrp="1"/>
          </p:cNvSpPr>
          <p:nvPr>
            <p:ph sz="half" idx="1"/>
          </p:nvPr>
        </p:nvSpPr>
        <p:spPr>
          <a:xfrm>
            <a:off x="317732" y="1019030"/>
            <a:ext cx="4180944" cy="4493712"/>
          </a:xfrm>
        </p:spPr>
        <p:txBody>
          <a:bodyPr>
            <a:normAutofit fontScale="92500" lnSpcReduction="10000"/>
          </a:bodyPr>
          <a:lstStyle/>
          <a:p>
            <a:r>
              <a:rPr lang="en-US" sz="2600" dirty="0" smtClean="0"/>
              <a:t>Which model formulation?</a:t>
            </a:r>
          </a:p>
          <a:p>
            <a:pPr lvl="1"/>
            <a:r>
              <a:rPr lang="en-US" dirty="0" smtClean="0"/>
              <a:t>Rigid or compliant contacts</a:t>
            </a:r>
          </a:p>
          <a:p>
            <a:pPr lvl="1"/>
            <a:r>
              <a:rPr lang="en-US" dirty="0" smtClean="0"/>
              <a:t>Linearize or not</a:t>
            </a:r>
          </a:p>
          <a:p>
            <a:pPr lvl="1"/>
            <a:r>
              <a:rPr lang="en-US" dirty="0" err="1" smtClean="0"/>
              <a:t>Convexify</a:t>
            </a:r>
            <a:r>
              <a:rPr lang="en-US" dirty="0" smtClean="0"/>
              <a:t> or not</a:t>
            </a:r>
          </a:p>
          <a:p>
            <a:pPr lvl="1"/>
            <a:r>
              <a:rPr lang="en-US" dirty="0" smtClean="0"/>
              <a:t>Regularize or not</a:t>
            </a:r>
          </a:p>
          <a:p>
            <a:pPr lvl="1"/>
            <a:r>
              <a:rPr lang="en-US" dirty="0" smtClean="0"/>
              <a:t>First-order or higher</a:t>
            </a:r>
          </a:p>
          <a:p>
            <a:r>
              <a:rPr lang="en-US" sz="2600" dirty="0" smtClean="0"/>
              <a:t>Benchmarking and fair comparisons</a:t>
            </a:r>
          </a:p>
          <a:p>
            <a:pPr lvl="1"/>
            <a:r>
              <a:rPr lang="en-US" dirty="0"/>
              <a:t>HDF5 database of benchmark problems: </a:t>
            </a:r>
            <a:r>
              <a:rPr lang="en-US" dirty="0">
                <a:hlinkClick r:id="rId8"/>
              </a:rPr>
              <a:t>https://grasp.robotics.cs.rpi.edu/bpmd/</a:t>
            </a:r>
            <a:endParaRPr lang="en-US" dirty="0"/>
          </a:p>
          <a:p>
            <a:endParaRPr lang="en-US" dirty="0" smtClean="0"/>
          </a:p>
        </p:txBody>
      </p:sp>
      <p:sp>
        <p:nvSpPr>
          <p:cNvPr id="5" name="Slide Number Placeholder 4"/>
          <p:cNvSpPr>
            <a:spLocks noGrp="1"/>
          </p:cNvSpPr>
          <p:nvPr>
            <p:ph type="sldNum" sz="quarter" idx="12"/>
          </p:nvPr>
        </p:nvSpPr>
        <p:spPr/>
        <p:txBody>
          <a:bodyPr/>
          <a:lstStyle/>
          <a:p>
            <a:fld id="{4FAB73BC-B049-4115-A692-8D63A059BFB8}" type="slidenum">
              <a:rPr lang="en-US" smtClean="0"/>
              <a:pPr/>
              <a:t>6</a:t>
            </a:fld>
            <a:endParaRPr lang="en-US" dirty="0"/>
          </a:p>
        </p:txBody>
      </p:sp>
      <p:pic>
        <p:nvPicPr>
          <p:cNvPr id="6" name="tubeM_1_5_K_n9cm_flip.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33888" t="32739" r="32461" b="8461"/>
          <a:stretch/>
        </p:blipFill>
        <p:spPr>
          <a:xfrm>
            <a:off x="4495800" y="914398"/>
            <a:ext cx="2358652" cy="2318263"/>
          </a:xfrm>
          <a:prstGeom prst="rect">
            <a:avLst/>
          </a:prstGeom>
          <a:ln w="38100">
            <a:solidFill>
              <a:schemeClr val="tx1"/>
            </a:solidFill>
          </a:ln>
        </p:spPr>
      </p:pic>
      <p:pic>
        <p:nvPicPr>
          <p:cNvPr id="8" name="twisted_grasp.mp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0"/>
          <a:srcRect l="9858" t="27346" r="19017" b="15124"/>
          <a:stretch/>
        </p:blipFill>
        <p:spPr>
          <a:xfrm>
            <a:off x="6836523" y="2094253"/>
            <a:ext cx="3035830" cy="1841620"/>
          </a:xfrm>
          <a:prstGeom prst="rect">
            <a:avLst/>
          </a:prstGeom>
        </p:spPr>
      </p:pic>
      <p:sp>
        <p:nvSpPr>
          <p:cNvPr id="9" name="TextBox 8"/>
          <p:cNvSpPr txBox="1"/>
          <p:nvPr/>
        </p:nvSpPr>
        <p:spPr>
          <a:xfrm>
            <a:off x="6893859" y="1407462"/>
            <a:ext cx="2268070" cy="923330"/>
          </a:xfrm>
          <a:prstGeom prst="rect">
            <a:avLst/>
          </a:prstGeom>
          <a:solidFill>
            <a:schemeClr val="accent5">
              <a:lumMod val="20000"/>
              <a:lumOff val="80000"/>
            </a:schemeClr>
          </a:solidFill>
          <a:ln>
            <a:solidFill>
              <a:schemeClr val="accent1"/>
            </a:solidFill>
          </a:ln>
        </p:spPr>
        <p:txBody>
          <a:bodyPr wrap="square" rtlCol="0">
            <a:spAutoFit/>
          </a:bodyPr>
          <a:lstStyle/>
          <a:p>
            <a:r>
              <a:rPr lang="en-US" dirty="0" err="1" smtClean="0"/>
              <a:t>Simpack</a:t>
            </a:r>
            <a:r>
              <a:rPr lang="en-US" dirty="0" smtClean="0"/>
              <a:t>.  Compliant</a:t>
            </a:r>
          </a:p>
          <a:p>
            <a:r>
              <a:rPr lang="en-US" dirty="0" smtClean="0"/>
              <a:t>Contacts and 100s</a:t>
            </a:r>
          </a:p>
          <a:p>
            <a:r>
              <a:rPr lang="en-US" dirty="0" smtClean="0"/>
              <a:t>Of parameters to tune</a:t>
            </a:r>
            <a:endParaRPr lang="en-US" dirty="0"/>
          </a:p>
        </p:txBody>
      </p:sp>
      <p:pic>
        <p:nvPicPr>
          <p:cNvPr id="10" name="3_ncp">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5074403" y="4261449"/>
            <a:ext cx="3280035" cy="2460026"/>
          </a:xfrm>
          <a:prstGeom prst="rect">
            <a:avLst/>
          </a:prstGeom>
        </p:spPr>
      </p:pic>
      <p:sp>
        <p:nvSpPr>
          <p:cNvPr id="12" name="Content Placeholder 2"/>
          <p:cNvSpPr txBox="1">
            <a:spLocks/>
          </p:cNvSpPr>
          <p:nvPr/>
        </p:nvSpPr>
        <p:spPr>
          <a:xfrm>
            <a:off x="188259" y="5458952"/>
            <a:ext cx="4886144" cy="128941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1400" dirty="0"/>
              <a:t>+</a:t>
            </a:r>
            <a:r>
              <a:rPr lang="en-US" sz="1400" dirty="0" smtClean="0"/>
              <a:t> Lu</a:t>
            </a:r>
            <a:r>
              <a:rPr lang="en-US" sz="1400" dirty="0"/>
              <a:t>. </a:t>
            </a:r>
            <a:r>
              <a:rPr lang="en-US" sz="1400" dirty="0">
                <a:hlinkClick r:id="rId12"/>
              </a:rPr>
              <a:t>A Framework For Comparison of Methods For Solving Complementarity Problems That Arise In Multibody Dynamics</a:t>
            </a:r>
            <a:r>
              <a:rPr lang="en-US" sz="1400" dirty="0"/>
              <a:t>, </a:t>
            </a:r>
            <a:r>
              <a:rPr lang="en-US" sz="1400" dirty="0" err="1"/>
              <a:t>Phd</a:t>
            </a:r>
            <a:r>
              <a:rPr lang="en-US" sz="1400" dirty="0"/>
              <a:t> Thesis, </a:t>
            </a:r>
            <a:r>
              <a:rPr lang="en-US" sz="1400" dirty="0" smtClean="0"/>
              <a:t>CS </a:t>
            </a:r>
            <a:r>
              <a:rPr lang="en-US" sz="1400" dirty="0" err="1" smtClean="0"/>
              <a:t>Dept</a:t>
            </a:r>
            <a:r>
              <a:rPr lang="en-US" sz="1400" dirty="0" smtClean="0"/>
              <a:t>, RPI, 2016.</a:t>
            </a:r>
          </a:p>
          <a:p>
            <a:pPr marL="0" indent="0">
              <a:buNone/>
            </a:pPr>
            <a:r>
              <a:rPr lang="en-US" sz="1400" dirty="0" smtClean="0"/>
              <a:t>+ Lu, </a:t>
            </a:r>
            <a:r>
              <a:rPr lang="en-US" sz="1400" dirty="0" err="1" smtClean="0"/>
              <a:t>Trinkle</a:t>
            </a:r>
            <a:r>
              <a:rPr lang="en-US" sz="1400" dirty="0" smtClean="0"/>
              <a:t>. </a:t>
            </a:r>
            <a:r>
              <a:rPr lang="en-US" sz="1400" dirty="0" smtClean="0">
                <a:hlinkClick r:id="rId13"/>
              </a:rPr>
              <a:t>Comparison </a:t>
            </a:r>
            <a:r>
              <a:rPr lang="en-US" sz="1400" dirty="0">
                <a:hlinkClick r:id="rId13"/>
              </a:rPr>
              <a:t>of Multibody Dynamics Solver Performance: Synthetic Versus Realistic </a:t>
            </a:r>
            <a:r>
              <a:rPr lang="en-US" sz="1400" dirty="0" smtClean="0">
                <a:hlinkClick r:id="rId13"/>
              </a:rPr>
              <a:t>Data</a:t>
            </a:r>
            <a:r>
              <a:rPr lang="en-US" sz="1400" dirty="0" smtClean="0"/>
              <a:t>, ASME IDETC, 2015.</a:t>
            </a:r>
            <a:endParaRPr lang="en-US" sz="1400" dirty="0"/>
          </a:p>
          <a:p>
            <a:pPr marL="0" indent="0">
              <a:buNone/>
            </a:pPr>
            <a:endParaRPr lang="en-US" sz="1400" dirty="0" smtClean="0"/>
          </a:p>
        </p:txBody>
      </p:sp>
    </p:spTree>
    <p:extLst>
      <p:ext uri="{BB962C8B-B14F-4D97-AF65-F5344CB8AC3E}">
        <p14:creationId xmlns:p14="http://schemas.microsoft.com/office/powerpoint/2010/main" val="395173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fill="hold" display="0">
                  <p:stCondLst>
                    <p:cond delay="indefinite"/>
                  </p:stCondLst>
                </p:cTn>
                <p:tgtEl>
                  <p:spTgt spid="8"/>
                </p:tgtEl>
              </p:cMediaNode>
            </p:video>
            <p:seq concurrent="1" nextAc="seek">
              <p:cTn id="19" restart="whenNotActive" fill="hold" evtFilter="cancelBubble" nodeType="interactiveSeq">
                <p:stCondLst>
                  <p:cond evt="onClick" delay="0">
                    <p:tgtEl>
                      <p:spTgt spid="10"/>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0"/>
                                        </p:tgtEl>
                                      </p:cBhvr>
                                    </p:cmd>
                                  </p:childTnLst>
                                </p:cTn>
                              </p:par>
                            </p:childTnLst>
                          </p:cTn>
                        </p:par>
                      </p:childTnLst>
                    </p:cTn>
                  </p:par>
                </p:childTnLst>
              </p:cTn>
              <p:nextCondLst>
                <p:cond evt="onClick" delay="0">
                  <p:tgtEl>
                    <p:spTgt spid="10"/>
                  </p:tgtEl>
                </p:cond>
              </p:nextCondLst>
            </p:seq>
            <p:video>
              <p:cMediaNode vol="80000">
                <p:cTn id="24" fill="hold" display="0">
                  <p:stCondLst>
                    <p:cond delay="indefinite"/>
                  </p:stCondLst>
                </p:cTn>
                <p:tgtEl>
                  <p:spTgt spid="10"/>
                </p:tgtEl>
              </p:cMediaNode>
            </p:video>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More Challenges</a:t>
            </a:r>
            <a:endParaRPr lang="en-US" dirty="0"/>
          </a:p>
        </p:txBody>
      </p:sp>
      <p:sp>
        <p:nvSpPr>
          <p:cNvPr id="11" name="Content Placeholder 3"/>
          <p:cNvSpPr txBox="1">
            <a:spLocks/>
          </p:cNvSpPr>
          <p:nvPr/>
        </p:nvSpPr>
        <p:spPr>
          <a:xfrm>
            <a:off x="351163" y="4499655"/>
            <a:ext cx="4376705" cy="22218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400" dirty="0" err="1" smtClean="0"/>
              <a:t>Zeroeth</a:t>
            </a:r>
            <a:r>
              <a:rPr lang="en-US" sz="2400" dirty="0" smtClean="0"/>
              <a:t>-order </a:t>
            </a:r>
            <a:r>
              <a:rPr lang="en-US" sz="2400" dirty="0"/>
              <a:t>geometric </a:t>
            </a:r>
            <a:r>
              <a:rPr lang="en-US" sz="2400" dirty="0" smtClean="0"/>
              <a:t>errors</a:t>
            </a:r>
          </a:p>
          <a:p>
            <a:r>
              <a:rPr lang="en-US" sz="2400" dirty="0" smtClean="0"/>
              <a:t>Penetration correction</a:t>
            </a:r>
          </a:p>
          <a:p>
            <a:r>
              <a:rPr lang="en-US" sz="2400" dirty="0" smtClean="0"/>
              <a:t>Non-physical variations of contact information</a:t>
            </a:r>
          </a:p>
          <a:p>
            <a:endParaRPr lang="en-US" sz="2400" dirty="0"/>
          </a:p>
          <a:p>
            <a:pPr marL="0" indent="0">
              <a:buNone/>
            </a:pPr>
            <a:endParaRPr lang="en-US" sz="2400" dirty="0"/>
          </a:p>
          <a:p>
            <a:endParaRPr lang="en-US" dirty="0"/>
          </a:p>
          <a:p>
            <a:pPr lvl="1"/>
            <a:endParaRPr lang="en-US" dirty="0"/>
          </a:p>
        </p:txBody>
      </p:sp>
      <p:sp>
        <p:nvSpPr>
          <p:cNvPr id="14" name="Content Placeholder 2"/>
          <p:cNvSpPr txBox="1">
            <a:spLocks/>
          </p:cNvSpPr>
          <p:nvPr/>
        </p:nvSpPr>
        <p:spPr>
          <a:xfrm>
            <a:off x="4637663" y="6060141"/>
            <a:ext cx="4301130" cy="7978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1400" dirty="0" smtClean="0"/>
              <a:t>+</a:t>
            </a:r>
            <a:r>
              <a:rPr lang="en-US" sz="1400" dirty="0">
                <a:hlinkClick r:id="rId3"/>
              </a:rPr>
              <a:t>A Geometrically Exact Contact Model for Polytopes in </a:t>
            </a:r>
            <a:r>
              <a:rPr lang="en-US" sz="1400" dirty="0" err="1">
                <a:hlinkClick r:id="rId3"/>
              </a:rPr>
              <a:t>Multirigid</a:t>
            </a:r>
            <a:r>
              <a:rPr lang="en-US" sz="1400" dirty="0">
                <a:hlinkClick r:id="rId3"/>
              </a:rPr>
              <a:t>-Body </a:t>
            </a:r>
            <a:r>
              <a:rPr lang="en-US" sz="1400" dirty="0" smtClean="0">
                <a:hlinkClick r:id="rId3"/>
              </a:rPr>
              <a:t>Simulation</a:t>
            </a:r>
            <a:r>
              <a:rPr lang="en-US" sz="1400" dirty="0" smtClean="0"/>
              <a:t>. Williams</a:t>
            </a:r>
            <a:r>
              <a:rPr lang="en-US" sz="1400" dirty="0"/>
              <a:t>, </a:t>
            </a:r>
            <a:r>
              <a:rPr lang="en-US" sz="1400" dirty="0" smtClean="0"/>
              <a:t>Lu, </a:t>
            </a:r>
            <a:r>
              <a:rPr lang="en-US" sz="1400" dirty="0" err="1" smtClean="0"/>
              <a:t>Trinkle</a:t>
            </a:r>
            <a:r>
              <a:rPr lang="en-US" sz="1400" dirty="0" smtClean="0"/>
              <a:t>, Journal </a:t>
            </a:r>
            <a:r>
              <a:rPr lang="en-US" sz="1400" dirty="0"/>
              <a:t>of Computational and Nonlinear Dynamics 12 (2</a:t>
            </a:r>
            <a:r>
              <a:rPr lang="en-US" sz="1400" dirty="0" smtClean="0"/>
              <a:t>), 2017.</a:t>
            </a:r>
          </a:p>
          <a:p>
            <a:pPr marL="0" indent="0">
              <a:buNone/>
            </a:pPr>
            <a:endParaRPr lang="en-US" sz="1400" dirty="0" smtClean="0"/>
          </a:p>
        </p:txBody>
      </p:sp>
      <p:sp>
        <p:nvSpPr>
          <p:cNvPr id="15" name="Content Placeholder 2"/>
          <p:cNvSpPr txBox="1">
            <a:spLocks/>
          </p:cNvSpPr>
          <p:nvPr/>
        </p:nvSpPr>
        <p:spPr>
          <a:xfrm>
            <a:off x="351163" y="2724477"/>
            <a:ext cx="3935025" cy="103931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1400" dirty="0" smtClean="0"/>
              <a:t>+ Zhang</a:t>
            </a:r>
            <a:r>
              <a:rPr lang="en-US" sz="1400" dirty="0"/>
              <a:t>, </a:t>
            </a:r>
            <a:r>
              <a:rPr lang="en-US" sz="1400" dirty="0" smtClean="0"/>
              <a:t>Betz</a:t>
            </a:r>
            <a:r>
              <a:rPr lang="en-US" sz="1400" dirty="0"/>
              <a:t>, </a:t>
            </a:r>
            <a:r>
              <a:rPr lang="en-US" sz="1400" dirty="0" err="1" smtClean="0"/>
              <a:t>Trinkle</a:t>
            </a:r>
            <a:r>
              <a:rPr lang="en-US" sz="1400" dirty="0"/>
              <a:t>. </a:t>
            </a:r>
            <a:r>
              <a:rPr lang="en-US" sz="1400" dirty="0">
                <a:hlinkClick r:id="rId4"/>
              </a:rPr>
              <a:t>Comparison of Simulated and Experimental Grasping Actions in the Plane</a:t>
            </a:r>
            <a:r>
              <a:rPr lang="en-US" sz="1400" dirty="0"/>
              <a:t>. First Joint </a:t>
            </a:r>
            <a:r>
              <a:rPr lang="en-US" sz="1400" dirty="0" smtClean="0"/>
              <a:t>Int’l Conf. </a:t>
            </a:r>
            <a:r>
              <a:rPr lang="en-US" sz="1400" dirty="0"/>
              <a:t>on Multibody System </a:t>
            </a:r>
            <a:r>
              <a:rPr lang="en-US" sz="1400" dirty="0" smtClean="0"/>
              <a:t>Dynamics, 2010.</a:t>
            </a:r>
            <a:endParaRPr lang="en-US" sz="1400" dirty="0"/>
          </a:p>
        </p:txBody>
      </p:sp>
      <p:sp>
        <p:nvSpPr>
          <p:cNvPr id="16" name="Content Placeholder 2"/>
          <p:cNvSpPr>
            <a:spLocks noGrp="1"/>
          </p:cNvSpPr>
          <p:nvPr>
            <p:ph sz="half" idx="1"/>
          </p:nvPr>
        </p:nvSpPr>
        <p:spPr>
          <a:xfrm>
            <a:off x="351163" y="1380568"/>
            <a:ext cx="4038600" cy="2024937"/>
          </a:xfrm>
        </p:spPr>
        <p:txBody>
          <a:bodyPr>
            <a:normAutofit/>
          </a:bodyPr>
          <a:lstStyle/>
          <a:p>
            <a:r>
              <a:rPr lang="en-US" sz="2400" dirty="0" smtClean="0"/>
              <a:t>Model Validation</a:t>
            </a:r>
          </a:p>
          <a:p>
            <a:r>
              <a:rPr lang="en-US" sz="2400" dirty="0"/>
              <a:t>Domain of applicability</a:t>
            </a:r>
          </a:p>
          <a:p>
            <a:r>
              <a:rPr lang="en-US" sz="2400" dirty="0"/>
              <a:t>Model predictive </a:t>
            </a:r>
            <a:r>
              <a:rPr lang="en-US" sz="2400" dirty="0" smtClean="0"/>
              <a:t>control</a:t>
            </a:r>
            <a:endParaRPr lang="en-US" sz="2400"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9763" y="965179"/>
            <a:ext cx="4153602" cy="279861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1186" y="4059633"/>
            <a:ext cx="2396783" cy="2090158"/>
          </a:xfrm>
          <a:prstGeom prst="rect">
            <a:avLst/>
          </a:prstGeom>
        </p:spPr>
      </p:pic>
    </p:spTree>
    <p:extLst>
      <p:ext uri="{BB962C8B-B14F-4D97-AF65-F5344CB8AC3E}">
        <p14:creationId xmlns:p14="http://schemas.microsoft.com/office/powerpoint/2010/main" val="2184415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More Challenges</a:t>
            </a:r>
            <a:endParaRPr lang="en-US" dirty="0"/>
          </a:p>
        </p:txBody>
      </p:sp>
      <p:sp>
        <p:nvSpPr>
          <p:cNvPr id="16" name="Content Placeholder 2"/>
          <p:cNvSpPr>
            <a:spLocks noGrp="1"/>
          </p:cNvSpPr>
          <p:nvPr>
            <p:ph sz="half" idx="1"/>
          </p:nvPr>
        </p:nvSpPr>
        <p:spPr>
          <a:xfrm>
            <a:off x="351163" y="1380568"/>
            <a:ext cx="4038600" cy="2024937"/>
          </a:xfrm>
        </p:spPr>
        <p:txBody>
          <a:bodyPr>
            <a:normAutofit/>
          </a:bodyPr>
          <a:lstStyle/>
          <a:p>
            <a:r>
              <a:rPr lang="en-US" sz="2400" dirty="0" smtClean="0"/>
              <a:t>High-performance computing</a:t>
            </a:r>
          </a:p>
          <a:p>
            <a:r>
              <a:rPr lang="en-US" sz="2400" dirty="0" smtClean="0"/>
              <a:t>Probabilistic tools</a:t>
            </a:r>
            <a:endParaRPr lang="en-US" sz="2400" dirty="0"/>
          </a:p>
        </p:txBody>
      </p:sp>
    </p:spTree>
    <p:extLst>
      <p:ext uri="{BB962C8B-B14F-4D97-AF65-F5344CB8AC3E}">
        <p14:creationId xmlns:p14="http://schemas.microsoft.com/office/powerpoint/2010/main" val="335361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pPr algn="ctr"/>
            <a:r>
              <a:rPr lang="en-US" dirty="0" smtClean="0"/>
              <a:t>Thanks</a:t>
            </a:r>
            <a:endParaRPr lang="en-US" dirty="0"/>
          </a:p>
        </p:txBody>
      </p:sp>
      <p:sp>
        <p:nvSpPr>
          <p:cNvPr id="2" name="灯片编号占位符 1"/>
          <p:cNvSpPr>
            <a:spLocks noGrp="1"/>
          </p:cNvSpPr>
          <p:nvPr>
            <p:ph type="sldNum" sz="quarter" idx="12"/>
          </p:nvPr>
        </p:nvSpPr>
        <p:spPr>
          <a:xfrm>
            <a:off x="1" y="6421441"/>
            <a:ext cx="983456" cy="365125"/>
          </a:xfrm>
        </p:spPr>
        <p:txBody>
          <a:bodyPr/>
          <a:lstStyle/>
          <a:p>
            <a:fld id="{4FAB73BC-B049-4115-A692-8D63A059BFB8}" type="slidenum">
              <a:rPr lang="en-US" smtClean="0"/>
              <a:pPr/>
              <a:t>9</a:t>
            </a:fld>
            <a:endParaRPr lang="en-US" dirty="0"/>
          </a:p>
        </p:txBody>
      </p:sp>
      <p:cxnSp>
        <p:nvCxnSpPr>
          <p:cNvPr id="5" name="直接连接符 4"/>
          <p:cNvCxnSpPr/>
          <p:nvPr/>
        </p:nvCxnSpPr>
        <p:spPr>
          <a:xfrm>
            <a:off x="767753" y="874778"/>
            <a:ext cx="8124630" cy="0"/>
          </a:xfrm>
          <a:prstGeom prst="line">
            <a:avLst/>
          </a:prstGeom>
          <a:ln w="19050">
            <a:solidFill>
              <a:srgbClr val="00B0F0"/>
            </a:solidFill>
          </a:ln>
        </p:spPr>
        <p:style>
          <a:lnRef idx="3">
            <a:schemeClr val="accent1"/>
          </a:lnRef>
          <a:fillRef idx="0">
            <a:schemeClr val="accent1"/>
          </a:fillRef>
          <a:effectRef idx="2">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1122" y="0"/>
            <a:ext cx="872878" cy="843782"/>
          </a:xfrm>
          <a:prstGeom prst="rect">
            <a:avLst/>
          </a:prstGeom>
        </p:spPr>
      </p:pic>
      <p:sp>
        <p:nvSpPr>
          <p:cNvPr id="7" name="Subtitle 6"/>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407220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35085</TotalTime>
  <Words>1057</Words>
  <Application>Microsoft Office PowerPoint</Application>
  <PresentationFormat>On-screen Show (4:3)</PresentationFormat>
  <Paragraphs>274</Paragraphs>
  <Slides>24</Slides>
  <Notes>20</Notes>
  <HiddenSlides>0</HiddenSlides>
  <MMClips>21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24</vt:i4>
      </vt:variant>
    </vt:vector>
  </HeadingPairs>
  <TitlesOfParts>
    <vt:vector size="31" baseType="lpstr">
      <vt:lpstr>宋体</vt:lpstr>
      <vt:lpstr>Arial</vt:lpstr>
      <vt:lpstr>Calibri</vt:lpstr>
      <vt:lpstr>Tahoma</vt:lpstr>
      <vt:lpstr>Office Theme</vt:lpstr>
      <vt:lpstr>Equation</vt:lpstr>
      <vt:lpstr>Bitmap Image</vt:lpstr>
      <vt:lpstr>Retrospective on multibody Dynamics and challenge problems</vt:lpstr>
      <vt:lpstr>Quasi-Static Manipulation Planning</vt:lpstr>
      <vt:lpstr>Dynamic Manipulation</vt:lpstr>
      <vt:lpstr>Dynamic Manipulation</vt:lpstr>
      <vt:lpstr>PowerPoint Presentation</vt:lpstr>
      <vt:lpstr>Challenges in MBD Simulation</vt:lpstr>
      <vt:lpstr>More Challenges</vt:lpstr>
      <vt:lpstr>More Challenges</vt:lpstr>
      <vt:lpstr>Thanks</vt:lpstr>
      <vt:lpstr>Back-up Slides</vt:lpstr>
      <vt:lpstr>PowerPoint Presentation</vt:lpstr>
      <vt:lpstr>PowerPoint Presentation</vt:lpstr>
      <vt:lpstr>Grasp Acquisition</vt:lpstr>
      <vt:lpstr>Simulation vs Experiments</vt:lpstr>
      <vt:lpstr>Parts-Feeder Design </vt:lpstr>
      <vt:lpstr>Solving the Pawl Seating Problem</vt:lpstr>
      <vt:lpstr>Open-Loop Meso-Scale Insertion</vt:lpstr>
      <vt:lpstr>Which Simulator is Best?</vt:lpstr>
      <vt:lpstr>Automated Meso-Scale Assembly</vt:lpstr>
      <vt:lpstr>Designing Vibratory Manipulation</vt:lpstr>
      <vt:lpstr>Circle Trajectory Design</vt:lpstr>
      <vt:lpstr>Friction-Induced Velocity Fields</vt:lpstr>
      <vt:lpstr>Assembly State Transition Graph</vt:lpstr>
      <vt:lpstr>Jam-Free Assembly: Nonunique Dynamics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Candidacy Proposal:  Data-Driven Grasping and Dynamics-Empowered Real-Time State Estimation for Dexterous Manipulation</dc:title>
  <dc:creator>Li</dc:creator>
  <cp:lastModifiedBy>trink</cp:lastModifiedBy>
  <cp:revision>622</cp:revision>
  <cp:lastPrinted>2013-06-07T18:39:52Z</cp:lastPrinted>
  <dcterms:created xsi:type="dcterms:W3CDTF">2012-08-11T00:15:10Z</dcterms:created>
  <dcterms:modified xsi:type="dcterms:W3CDTF">2016-12-12T00:12:04Z</dcterms:modified>
</cp:coreProperties>
</file>